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8.png" ContentType="image/png"/>
  <Override PartName="/ppt/media/image3.jpeg" ContentType="image/jpeg"/>
  <Override PartName="/ppt/media/image5.png" ContentType="image/png"/>
  <Override PartName="/ppt/media/image4.png" ContentType="image/png"/>
  <Override PartName="/ppt/media/image6.png" ContentType="image/png"/>
  <Override PartName="/ppt/media/image7.png" ContentType="image/png"/>
  <Override PartName="/ppt/media/image9.png" ContentType="image/png"/>
  <Override PartName="/ppt/media/image10.png" ContentType="image/png"/>
  <Override PartName="/ppt/media/image11.png" ContentType="image/png"/>
  <Override PartName="/ppt/media/image12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57200" y="38455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457200" y="38455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4674240" y="38455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2649600" cy="2158560"/>
          </a:xfrm>
          <a:prstGeom prst="rect">
            <a:avLst/>
          </a:prstGeom>
        </p:spPr>
        <p:txBody>
          <a:bodyPr lIns="0" rIns="0" tIns="0" bIns="0">
            <a:normAutofit fontScale="73000"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3239640" y="1481400"/>
            <a:ext cx="2649600" cy="2158560"/>
          </a:xfrm>
          <a:prstGeom prst="rect">
            <a:avLst/>
          </a:prstGeom>
        </p:spPr>
        <p:txBody>
          <a:bodyPr lIns="0" rIns="0" tIns="0" bIns="0">
            <a:normAutofit fontScale="73000"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body"/>
          </p:nvPr>
        </p:nvSpPr>
        <p:spPr>
          <a:xfrm>
            <a:off x="6022080" y="1481400"/>
            <a:ext cx="2649600" cy="2158560"/>
          </a:xfrm>
          <a:prstGeom prst="rect">
            <a:avLst/>
          </a:prstGeom>
        </p:spPr>
        <p:txBody>
          <a:bodyPr lIns="0" rIns="0" tIns="0" bIns="0">
            <a:normAutofit fontScale="73000"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8" name="PlaceHolder 5"/>
          <p:cNvSpPr>
            <a:spLocks noGrp="1"/>
          </p:cNvSpPr>
          <p:nvPr>
            <p:ph type="body"/>
          </p:nvPr>
        </p:nvSpPr>
        <p:spPr>
          <a:xfrm>
            <a:off x="457200" y="3845520"/>
            <a:ext cx="2649600" cy="2158560"/>
          </a:xfrm>
          <a:prstGeom prst="rect">
            <a:avLst/>
          </a:prstGeom>
        </p:spPr>
        <p:txBody>
          <a:bodyPr lIns="0" rIns="0" tIns="0" bIns="0">
            <a:normAutofit fontScale="73000"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9" name="PlaceHolder 6"/>
          <p:cNvSpPr>
            <a:spLocks noGrp="1"/>
          </p:cNvSpPr>
          <p:nvPr>
            <p:ph type="body"/>
          </p:nvPr>
        </p:nvSpPr>
        <p:spPr>
          <a:xfrm>
            <a:off x="3239640" y="3845520"/>
            <a:ext cx="2649600" cy="2158560"/>
          </a:xfrm>
          <a:prstGeom prst="rect">
            <a:avLst/>
          </a:prstGeom>
        </p:spPr>
        <p:txBody>
          <a:bodyPr lIns="0" rIns="0" tIns="0" bIns="0">
            <a:normAutofit fontScale="73000"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50" name="PlaceHolder 7"/>
          <p:cNvSpPr>
            <a:spLocks noGrp="1"/>
          </p:cNvSpPr>
          <p:nvPr>
            <p:ph type="body"/>
          </p:nvPr>
        </p:nvSpPr>
        <p:spPr>
          <a:xfrm>
            <a:off x="6022080" y="3845520"/>
            <a:ext cx="2649600" cy="2158560"/>
          </a:xfrm>
          <a:prstGeom prst="rect">
            <a:avLst/>
          </a:prstGeom>
        </p:spPr>
        <p:txBody>
          <a:bodyPr lIns="0" rIns="0" tIns="0" bIns="0">
            <a:normAutofit fontScale="73000"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subTitle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57200" y="38455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subTitle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4674240" y="38455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457200" y="38455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457200" y="38455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457200" y="38455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 type="body"/>
          </p:nvPr>
        </p:nvSpPr>
        <p:spPr>
          <a:xfrm>
            <a:off x="4674240" y="38455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2649600" cy="2158560"/>
          </a:xfrm>
          <a:prstGeom prst="rect">
            <a:avLst/>
          </a:prstGeom>
        </p:spPr>
        <p:txBody>
          <a:bodyPr lIns="0" rIns="0" tIns="0" bIns="0">
            <a:normAutofit fontScale="73000"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3239640" y="1481400"/>
            <a:ext cx="2649600" cy="2158560"/>
          </a:xfrm>
          <a:prstGeom prst="rect">
            <a:avLst/>
          </a:prstGeom>
        </p:spPr>
        <p:txBody>
          <a:bodyPr lIns="0" rIns="0" tIns="0" bIns="0">
            <a:normAutofit fontScale="73000"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2" name="PlaceHolder 4"/>
          <p:cNvSpPr>
            <a:spLocks noGrp="1"/>
          </p:cNvSpPr>
          <p:nvPr>
            <p:ph type="body"/>
          </p:nvPr>
        </p:nvSpPr>
        <p:spPr>
          <a:xfrm>
            <a:off x="6022080" y="1481400"/>
            <a:ext cx="2649600" cy="2158560"/>
          </a:xfrm>
          <a:prstGeom prst="rect">
            <a:avLst/>
          </a:prstGeom>
        </p:spPr>
        <p:txBody>
          <a:bodyPr lIns="0" rIns="0" tIns="0" bIns="0">
            <a:normAutofit fontScale="73000"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3" name="PlaceHolder 5"/>
          <p:cNvSpPr>
            <a:spLocks noGrp="1"/>
          </p:cNvSpPr>
          <p:nvPr>
            <p:ph type="body"/>
          </p:nvPr>
        </p:nvSpPr>
        <p:spPr>
          <a:xfrm>
            <a:off x="457200" y="3845520"/>
            <a:ext cx="2649600" cy="2158560"/>
          </a:xfrm>
          <a:prstGeom prst="rect">
            <a:avLst/>
          </a:prstGeom>
        </p:spPr>
        <p:txBody>
          <a:bodyPr lIns="0" rIns="0" tIns="0" bIns="0">
            <a:normAutofit fontScale="73000"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4" name="PlaceHolder 6"/>
          <p:cNvSpPr>
            <a:spLocks noGrp="1"/>
          </p:cNvSpPr>
          <p:nvPr>
            <p:ph type="body"/>
          </p:nvPr>
        </p:nvSpPr>
        <p:spPr>
          <a:xfrm>
            <a:off x="3239640" y="3845520"/>
            <a:ext cx="2649600" cy="2158560"/>
          </a:xfrm>
          <a:prstGeom prst="rect">
            <a:avLst/>
          </a:prstGeom>
        </p:spPr>
        <p:txBody>
          <a:bodyPr lIns="0" rIns="0" tIns="0" bIns="0">
            <a:normAutofit fontScale="73000"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5" name="PlaceHolder 7"/>
          <p:cNvSpPr>
            <a:spLocks noGrp="1"/>
          </p:cNvSpPr>
          <p:nvPr>
            <p:ph type="body"/>
          </p:nvPr>
        </p:nvSpPr>
        <p:spPr>
          <a:xfrm>
            <a:off x="6022080" y="3845520"/>
            <a:ext cx="2649600" cy="2158560"/>
          </a:xfrm>
          <a:prstGeom prst="rect">
            <a:avLst/>
          </a:prstGeom>
        </p:spPr>
        <p:txBody>
          <a:bodyPr lIns="0" rIns="0" tIns="0" bIns="0">
            <a:normAutofit fontScale="73000"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38455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674240" y="38455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57200" y="38455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Полилиния 12" hidden="1"/>
          <p:cNvSpPr/>
          <p:nvPr/>
        </p:nvSpPr>
        <p:spPr>
          <a:xfrm>
            <a:off x="499320" y="5945040"/>
            <a:ext cx="4940280" cy="92088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Полилиния 11" hidden="1"/>
          <p:cNvSpPr/>
          <p:nvPr/>
        </p:nvSpPr>
        <p:spPr>
          <a:xfrm>
            <a:off x="485640" y="5938920"/>
            <a:ext cx="3690000" cy="93312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Прямоугольный треугольник 13" hidden="1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 rotWithShape="0">
            <a:blip r:embed="rId2">
              <a:alphaModFix amt="50000"/>
            </a:blip>
            <a:srcRect/>
            <a:tile/>
          </a:blipFill>
          <a:ln w="12700">
            <a:noFill/>
          </a:ln>
          <a:effectLst>
            <a:outerShdw blurRad="5076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" name="Прямая соединительная линия 14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065">
            <a:solidFill>
              <a:srgbClr val="196f85"/>
            </a:solidFill>
            <a:miter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" name="Прямоугольный треугольник 9"/>
          <p:cNvSpPr/>
          <p:nvPr/>
        </p:nvSpPr>
        <p:spPr>
          <a:xfrm>
            <a:off x="0" y="4664160"/>
            <a:ext cx="9150840" cy="360"/>
          </a:xfrm>
          <a:prstGeom prst="rtTriangle">
            <a:avLst/>
          </a:prstGeom>
          <a:gradFill rotWithShape="0">
            <a:gsLst>
              <a:gs pos="0">
                <a:srgbClr val="007795"/>
              </a:gs>
              <a:gs pos="100000">
                <a:srgbClr val="4bbade"/>
              </a:gs>
            </a:gsLst>
            <a:lin ang="3000000"/>
          </a:gradFill>
          <a:ln w="12700">
            <a:noFill/>
          </a:ln>
          <a:effectLst>
            <a:outerShdw blurRad="5076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90000" rIns="90000" tIns="45000" bIns="45000" anchor="b">
            <a:normAutofit/>
          </a:bodyPr>
          <a:p>
            <a:pPr algn="r">
              <a:lnSpc>
                <a:spcPct val="100000"/>
              </a:lnSpc>
            </a:pPr>
            <a:r>
              <a:rPr b="1" lang="ru-RU" sz="4800" spc="-1" strike="noStrike">
                <a:solidFill>
                  <a:srgbClr val="464646"/>
                </a:solidFill>
                <a:latin typeface="Lucida Sans Unicode"/>
              </a:rPr>
              <a:t>Образец заголовка</a:t>
            </a:r>
            <a:endParaRPr b="0" lang="ru-RU" sz="4800" spc="-1" strike="noStrike">
              <a:solidFill>
                <a:srgbClr val="000000"/>
              </a:solidFill>
              <a:latin typeface="Lucida Sans Unicode"/>
            </a:endParaRPr>
          </a:p>
        </p:txBody>
      </p:sp>
      <p:grpSp>
        <p:nvGrpSpPr>
          <p:cNvPr id="6" name="Группа 1"/>
          <p:cNvGrpSpPr/>
          <p:nvPr/>
        </p:nvGrpSpPr>
        <p:grpSpPr>
          <a:xfrm>
            <a:off x="-3600" y="4952880"/>
            <a:ext cx="9147600" cy="1911960"/>
            <a:chOff x="-3600" y="4952880"/>
            <a:chExt cx="9147600" cy="1911960"/>
          </a:xfrm>
        </p:grpSpPr>
        <p:sp>
          <p:nvSpPr>
            <p:cNvPr id="7" name="Полилиния 6"/>
            <p:cNvSpPr/>
            <p:nvPr/>
          </p:nvSpPr>
          <p:spPr>
            <a:xfrm>
              <a:off x="1687680" y="4952880"/>
              <a:ext cx="7455960" cy="487800"/>
            </a:xfrm>
            <a:custGeom>
              <a:avLst/>
              <a:gdLst/>
              <a:ahLst/>
              <a:rect l="l" t="t" r="r" b="b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" name="Полилиния 7"/>
            <p:cNvSpPr/>
            <p:nvPr/>
          </p:nvSpPr>
          <p:spPr>
            <a:xfrm>
              <a:off x="35280" y="5237640"/>
              <a:ext cx="9108360" cy="788400"/>
            </a:xfrm>
            <a:custGeom>
              <a:avLst/>
              <a:gdLst/>
              <a:ahLst/>
              <a:rect l="l" t="t" r="r" b="b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" name="Полилиния 10"/>
            <p:cNvSpPr/>
            <p:nvPr/>
          </p:nvSpPr>
          <p:spPr>
            <a:xfrm>
              <a:off x="0" y="5001120"/>
              <a:ext cx="9143640" cy="1863720"/>
            </a:xfrm>
            <a:custGeom>
              <a:avLst/>
              <a:gdLst/>
              <a:ahLst/>
              <a:rect l="l" t="t" r="r" b="b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 rotWithShape="0">
              <a:blip r:embed="rId3">
                <a:alphaModFix amt="50000"/>
              </a:blip>
              <a:srcRect/>
              <a:tile/>
            </a:blipFill>
            <a:ln w="12700">
              <a:noFill/>
            </a:ln>
            <a:effectLst>
              <a:outerShdw blurRad="50760" dir="5400000" dist="38160" rotWithShape="0">
                <a:srgbClr val="000000">
                  <a:alpha val="35000"/>
                </a:srgb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0" name="Прямая соединительная линия 11"/>
            <p:cNvSpPr/>
            <p:nvPr/>
          </p:nvSpPr>
          <p:spPr>
            <a:xfrm>
              <a:off x="-3600" y="4997520"/>
              <a:ext cx="9147600" cy="790200"/>
            </a:xfrm>
            <a:prstGeom prst="line">
              <a:avLst/>
            </a:prstGeom>
            <a:ln w="12065">
              <a:solidFill>
                <a:srgbClr val="196f85"/>
              </a:solidFill>
              <a:miter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</p:grpSp>
      <p:sp>
        <p:nvSpPr>
          <p:cNvPr id="11" name="PlaceHolder 2"/>
          <p:cNvSpPr>
            <a:spLocks noGrp="1"/>
          </p:cNvSpPr>
          <p:nvPr>
            <p:ph type="dt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36B5FE90-2A3F-4AF7-ADC8-54E4448481B7}" type="datetime">
              <a:rPr b="0" lang="ru-RU" sz="1000" spc="-1" strike="noStrike">
                <a:solidFill>
                  <a:srgbClr val="ffffff"/>
                </a:solidFill>
                <a:latin typeface="Lucida Sans Unicode"/>
              </a:rPr>
              <a:t>30.4.21</a:t>
            </a:fld>
            <a:endParaRPr b="0" lang="ru-RU" sz="1000" spc="-1" strike="noStrike">
              <a:latin typeface="Times New Roman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ftr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sldNum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AB6338C4-52CF-4FD5-A02E-01E218B8D36E}" type="slidenum">
              <a:rPr b="0" lang="ru-RU" sz="1000" spc="-1" strike="noStrike">
                <a:solidFill>
                  <a:srgbClr val="ffffff"/>
                </a:solidFill>
                <a:latin typeface="Lucida Sans Unicode"/>
              </a:rPr>
              <a:t>&lt;номер&gt;</a:t>
            </a:fld>
            <a:endParaRPr b="0" lang="ru-RU" sz="1000" spc="-1" strike="noStrike">
              <a:latin typeface="Times New Roman"/>
            </a:endParaRPr>
          </a:p>
        </p:txBody>
      </p:sp>
      <p:sp>
        <p:nvSpPr>
          <p:cNvPr id="1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700" spc="-1" strike="noStrike">
                <a:solidFill>
                  <a:srgbClr val="000000"/>
                </a:solidFill>
                <a:latin typeface="Lucida Sans Unicode"/>
              </a:rPr>
              <a:t>Для правки структуры щёлкните мышью</a:t>
            </a:r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100" spc="-1" strike="noStrike">
                <a:solidFill>
                  <a:srgbClr val="000000"/>
                </a:solidFill>
                <a:latin typeface="Lucida Sans Unicode"/>
              </a:rPr>
              <a:t>Второй уровень структуры</a:t>
            </a:r>
            <a:endParaRPr b="0" lang="ru-RU" sz="2100" spc="-1" strike="noStrike">
              <a:solidFill>
                <a:srgbClr val="000000"/>
              </a:solidFill>
              <a:latin typeface="Lucida Sans Unicode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900" spc="-1" strike="noStrike">
                <a:solidFill>
                  <a:srgbClr val="000000"/>
                </a:solidFill>
                <a:latin typeface="Lucida Sans Unicode"/>
              </a:rPr>
              <a:t>Третий уровень структуры</a:t>
            </a:r>
            <a:endParaRPr b="0" lang="ru-RU" sz="1900" spc="-1" strike="noStrike">
              <a:solidFill>
                <a:srgbClr val="000000"/>
              </a:solidFill>
              <a:latin typeface="Lucida Sans Unicode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Lucida Sans Unicode"/>
              </a:rPr>
              <a:t>Четвёртый уровень структуры</a:t>
            </a: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Lucida Sans Unicode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Lucida Sans Unicode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Lucida Sans Unicode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Lucida Sans Unicode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Lucida Sans Unicode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Полилиния 12"/>
          <p:cNvSpPr/>
          <p:nvPr/>
        </p:nvSpPr>
        <p:spPr>
          <a:xfrm>
            <a:off x="499320" y="5945040"/>
            <a:ext cx="4940280" cy="92088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2" name="Полилиния 11"/>
          <p:cNvSpPr/>
          <p:nvPr/>
        </p:nvSpPr>
        <p:spPr>
          <a:xfrm>
            <a:off x="485640" y="5938920"/>
            <a:ext cx="3690000" cy="93312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3" name="Прямоугольный треугольник 13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 rotWithShape="0">
            <a:blip r:embed="rId2">
              <a:alphaModFix amt="50000"/>
            </a:blip>
            <a:srcRect/>
            <a:tile/>
          </a:blipFill>
          <a:ln w="12700">
            <a:noFill/>
          </a:ln>
          <a:effectLst>
            <a:outerShdw blurRad="5076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4" name="Прямая соединительная линия 14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065">
            <a:solidFill>
              <a:srgbClr val="196f85"/>
            </a:solidFill>
            <a:miter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5" name="PlaceHolder 1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lIns="90000" rIns="90000" tIns="45000" bIns="45000">
            <a:noAutofit/>
          </a:bodyPr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ru-RU" sz="2700" spc="-1" strike="noStrike">
                <a:solidFill>
                  <a:srgbClr val="000000"/>
                </a:solidFill>
                <a:latin typeface="Lucida Sans Unicode"/>
              </a:rPr>
              <a:t>Образец текста</a:t>
            </a:r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ru-RU" sz="2300" spc="-1" strike="noStrike">
                <a:solidFill>
                  <a:srgbClr val="000000"/>
                </a:solidFill>
                <a:latin typeface="Lucida Sans Unicode"/>
              </a:rPr>
              <a:t>Второй уровень</a:t>
            </a:r>
            <a:endParaRPr b="0" lang="ru-RU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2" marL="859680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ru-RU" sz="2100" spc="-1" strike="noStrike">
                <a:solidFill>
                  <a:srgbClr val="000000"/>
                </a:solidFill>
                <a:latin typeface="Lucida Sans Unicode"/>
              </a:rPr>
              <a:t>Третий уровень</a:t>
            </a:r>
            <a:endParaRPr b="0" lang="ru-RU" sz="2100" spc="-1" strike="noStrike">
              <a:solidFill>
                <a:srgbClr val="000000"/>
              </a:solidFill>
              <a:latin typeface="Lucida Sans Unicode"/>
            </a:endParaRPr>
          </a:p>
          <a:p>
            <a:pPr lvl="3" marL="1143000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ru-RU" sz="1900" spc="-1" strike="noStrike">
                <a:solidFill>
                  <a:srgbClr val="000000"/>
                </a:solidFill>
                <a:latin typeface="Lucida Sans Unicode"/>
              </a:rPr>
              <a:t>Четвертый уровень</a:t>
            </a:r>
            <a:endParaRPr b="0" lang="ru-RU" sz="1900" spc="-1" strike="noStrike">
              <a:solidFill>
                <a:srgbClr val="000000"/>
              </a:solidFill>
              <a:latin typeface="Lucida Sans Unicode"/>
            </a:endParaRPr>
          </a:p>
          <a:p>
            <a:pPr lvl="4" marL="1371600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ru-RU" sz="1800" spc="-1" strike="noStrike">
                <a:solidFill>
                  <a:srgbClr val="000000"/>
                </a:solidFill>
                <a:latin typeface="Lucida Sans Unicode"/>
              </a:rPr>
              <a:t>Пятый уровень</a:t>
            </a: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dt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2861C525-6C5A-49F4-BEA8-BDA10F38E0FA}" type="datetime">
              <a:rPr b="0" lang="ru-RU" sz="1000" spc="-1" strike="noStrike">
                <a:solidFill>
                  <a:srgbClr val="000000"/>
                </a:solidFill>
                <a:latin typeface="Lucida Sans Unicode"/>
              </a:rPr>
              <a:t>30.4.21</a:t>
            </a:fld>
            <a:endParaRPr b="0" lang="ru-RU" sz="1000" spc="-1" strike="noStrike">
              <a:latin typeface="Times New Roman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ftr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sldNum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6C5B8573-95AA-4DDC-93F1-7E51E26919D5}" type="slidenum">
              <a:rPr b="0" lang="ru-RU" sz="1000" spc="-1" strike="noStrike">
                <a:solidFill>
                  <a:srgbClr val="000000"/>
                </a:solidFill>
                <a:latin typeface="Lucida Sans Unicode"/>
              </a:rPr>
              <a:t>&lt;номер&gt;</a:t>
            </a:fld>
            <a:endParaRPr b="0" lang="ru-RU" sz="1000" spc="-1" strike="noStrike">
              <a:latin typeface="Times New Roman"/>
            </a:endParaRPr>
          </a:p>
        </p:txBody>
      </p:sp>
      <p:sp>
        <p:nvSpPr>
          <p:cNvPr id="59" name="PlaceHolder 5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ru-RU" sz="4100" spc="-1" strike="noStrike">
                <a:solidFill>
                  <a:srgbClr val="464646"/>
                </a:solidFill>
                <a:latin typeface="Lucida Sans Unicode"/>
              </a:rPr>
              <a:t>Образец заголовка</a:t>
            </a:r>
            <a:endParaRPr b="0" lang="ru-RU" sz="41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Заголовок 1"/>
          <p:cNvSpPr txBox="1"/>
          <p:nvPr/>
        </p:nvSpPr>
        <p:spPr>
          <a:xfrm>
            <a:off x="685800" y="476640"/>
            <a:ext cx="7772040" cy="4032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br/>
            <a:br/>
            <a:br/>
            <a:br/>
            <a:br/>
            <a:r>
              <a:rPr b="1" lang="ru-RU" sz="2800" spc="-1" strike="noStrike">
                <a:solidFill>
                  <a:srgbClr val="464646"/>
                </a:solidFill>
                <a:latin typeface="Times New Roman"/>
              </a:rPr>
              <a:t>О </a:t>
            </a:r>
            <a:r>
              <a:rPr b="1" lang="ru-RU" sz="2800" spc="-1" strike="noStrike">
                <a:solidFill>
                  <a:srgbClr val="464646"/>
                </a:solidFill>
                <a:latin typeface="Lucida Sans Unicode"/>
              </a:rPr>
              <a:t> </a:t>
            </a:r>
            <a:r>
              <a:rPr b="1" lang="ru-RU" sz="2800" spc="-1" strike="noStrike">
                <a:solidFill>
                  <a:srgbClr val="464646"/>
                </a:solidFill>
                <a:latin typeface="Times New Roman"/>
              </a:rPr>
              <a:t>проведении диспансеризации определенных групп взрослого населения в Краснодарском крае в 2018-2020 годах</a:t>
            </a:r>
            <a:br/>
            <a:br/>
            <a:r>
              <a:rPr b="1" lang="ru-RU" sz="2000" spc="-1" strike="noStrike">
                <a:solidFill>
                  <a:srgbClr val="464646"/>
                </a:solidFill>
                <a:latin typeface="Times New Roman"/>
              </a:rPr>
              <a:t>Юшкова Н.Г.,</a:t>
            </a:r>
            <a:br/>
            <a:r>
              <a:rPr b="1" lang="ru-RU" sz="2000" spc="-1" strike="noStrike">
                <a:solidFill>
                  <a:srgbClr val="464646"/>
                </a:solidFill>
                <a:latin typeface="Times New Roman"/>
              </a:rPr>
              <a:t>заведующий отделом организации</a:t>
            </a:r>
            <a:br/>
            <a:r>
              <a:rPr b="1" lang="ru-RU" sz="2000" spc="-1" strike="noStrike">
                <a:solidFill>
                  <a:srgbClr val="464646"/>
                </a:solidFill>
                <a:latin typeface="Times New Roman"/>
              </a:rPr>
              <a:t>медицинской профилактики </a:t>
            </a:r>
            <a:br/>
            <a:r>
              <a:rPr b="1" lang="ru-RU" sz="2000" spc="-1" strike="noStrike">
                <a:solidFill>
                  <a:srgbClr val="464646"/>
                </a:solidFill>
                <a:latin typeface="Times New Roman"/>
              </a:rPr>
              <a:t>ГБУЗ ЦОЗиМП</a:t>
            </a:r>
            <a:br/>
            <a:endParaRPr b="0" lang="ru-RU" sz="2000" spc="-1" strike="noStrike">
              <a:solidFill>
                <a:srgbClr val="000000"/>
              </a:solidFill>
              <a:latin typeface="Lucida Sans Unicode"/>
            </a:endParaRPr>
          </a:p>
        </p:txBody>
      </p:sp>
      <p:pic>
        <p:nvPicPr>
          <p:cNvPr id="97" name="Picture 2" descr=""/>
          <p:cNvPicPr/>
          <p:nvPr/>
        </p:nvPicPr>
        <p:blipFill>
          <a:blip r:embed="rId1"/>
          <a:stretch/>
        </p:blipFill>
        <p:spPr>
          <a:xfrm>
            <a:off x="323640" y="404640"/>
            <a:ext cx="1085400" cy="1085400"/>
          </a:xfrm>
          <a:prstGeom prst="rect">
            <a:avLst/>
          </a:prstGeom>
          <a:ln w="0">
            <a:noFill/>
          </a:ln>
        </p:spPr>
      </p:pic>
      <p:sp>
        <p:nvSpPr>
          <p:cNvPr id="98" name="TextBox 2"/>
          <p:cNvSpPr/>
          <p:nvPr/>
        </p:nvSpPr>
        <p:spPr>
          <a:xfrm>
            <a:off x="4068000" y="6140520"/>
            <a:ext cx="10796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ru-RU" sz="1800" spc="-1" strike="noStrike">
                <a:solidFill>
                  <a:srgbClr val="000000"/>
                </a:solidFill>
                <a:latin typeface="Times New Roman"/>
              </a:rPr>
              <a:t>2021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Объект 1"/>
          <p:cNvSpPr txBox="1"/>
          <p:nvPr/>
        </p:nvSpPr>
        <p:spPr>
          <a:xfrm>
            <a:off x="971640" y="908640"/>
            <a:ext cx="7714800" cy="5098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>
            <a:normAutofit/>
          </a:bodyPr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По результатам выездных мероприятий сотрудниками ГБУЗ ЦОЗиМП отмечались характерные недостатки в работе в некоторых медицинских организаций:</a:t>
            </a: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" charset="2"/>
              <a:buChar char=""/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не проводится </a:t>
            </a:r>
            <a:r>
              <a:rPr b="1" lang="ru-RU" sz="1800" spc="-1" strike="noStrike" u="sng">
                <a:solidFill>
                  <a:srgbClr val="000000"/>
                </a:solidFill>
                <a:uFillTx/>
                <a:latin typeface="Times New Roman"/>
              </a:rPr>
              <a:t>учеба медицинских работников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 по проведению диспансеризации, по профилактическому консультированию;</a:t>
            </a: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" charset="2"/>
              <a:buChar char=""/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недостаточное </a:t>
            </a:r>
            <a:r>
              <a:rPr b="1" lang="ru-RU" sz="1800" spc="-1" strike="noStrike" u="sng">
                <a:solidFill>
                  <a:srgbClr val="000000"/>
                </a:solidFill>
                <a:uFillTx/>
                <a:latin typeface="Times New Roman"/>
              </a:rPr>
              <a:t>знание критериев факторов риска</a:t>
            </a:r>
            <a:r>
              <a:rPr b="0" lang="ru-RU" sz="1800" spc="-1" strike="noStrike" u="sng">
                <a:solidFill>
                  <a:srgbClr val="000000"/>
                </a:solidFill>
                <a:uFillTx/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по приказу №124н, правильность вынесения заключения по факторам риска (выявление следующих факторов риска: низкая физическая активность – ЦП-40%, повышенный ИМТ – ЦП-25%,  курение – ЦП-39%, и т.д.)</a:t>
            </a: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" charset="2"/>
              <a:buChar char=""/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отсутствие </a:t>
            </a:r>
            <a:r>
              <a:rPr b="1" lang="ru-RU" sz="1800" spc="-1" strike="noStrike" u="sng">
                <a:solidFill>
                  <a:srgbClr val="000000"/>
                </a:solidFill>
                <a:uFillTx/>
                <a:latin typeface="Times New Roman"/>
              </a:rPr>
              <a:t>диспансерного наблюдения (форм №30) пациентов 2-й группы состояния здоровья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 с высоким и очень высоким сердечно - сосудистым риском в ОМП</a:t>
            </a:r>
            <a:r>
              <a:rPr b="1" lang="ru-RU" sz="1800" spc="-1" strike="noStrike">
                <a:solidFill>
                  <a:srgbClr val="000000"/>
                </a:solidFill>
                <a:latin typeface="Times New Roman"/>
              </a:rPr>
              <a:t>. </a:t>
            </a: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" charset="2"/>
              <a:buChar char=""/>
              <a:tabLst>
                <a:tab algn="l" pos="0"/>
              </a:tabLst>
            </a:pPr>
            <a:r>
              <a:rPr b="1" lang="ru-RU" sz="1800" spc="-1" strike="noStrike">
                <a:solidFill>
                  <a:srgbClr val="000000"/>
                </a:solidFill>
                <a:latin typeface="Times New Roman"/>
              </a:rPr>
              <a:t>При этом в отчетной форме №131/о (таблица 4000) указывалось количество человек, диспансерное наблюдение которым установлено врачом (фельдшером) кабинета или отделения медицинской профилактики.</a:t>
            </a: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9" name="Заголовок 2"/>
          <p:cNvSpPr txBox="1"/>
          <p:nvPr/>
        </p:nvSpPr>
        <p:spPr>
          <a:xfrm>
            <a:off x="179640" y="274680"/>
            <a:ext cx="8712720" cy="705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 fontScale="86000"/>
          </a:bodyPr>
          <a:p>
            <a:pPr algn="ctr">
              <a:lnSpc>
                <a:spcPct val="100000"/>
              </a:lnSpc>
            </a:pPr>
            <a:r>
              <a:rPr b="1" lang="ru-RU" sz="2400" spc="-1" strike="noStrike">
                <a:solidFill>
                  <a:srgbClr val="000000"/>
                </a:solidFill>
                <a:latin typeface="Times New Roman"/>
              </a:rPr>
              <a:t>Основные недостатки в работе по результатам выездных мероприятий. </a:t>
            </a:r>
            <a:endParaRPr b="0" lang="ru-RU" sz="24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Объект 1"/>
          <p:cNvSpPr txBox="1"/>
          <p:nvPr/>
        </p:nvSpPr>
        <p:spPr>
          <a:xfrm>
            <a:off x="611640" y="908640"/>
            <a:ext cx="8074800" cy="5328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>
            <a:normAutofit/>
          </a:bodyPr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" charset="2"/>
              <a:buChar char=""/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недостаточная </a:t>
            </a:r>
            <a:r>
              <a:rPr b="1" lang="ru-RU" sz="1800" spc="-1" strike="noStrike" u="sng">
                <a:solidFill>
                  <a:srgbClr val="000000"/>
                </a:solidFill>
                <a:uFillTx/>
                <a:latin typeface="Times New Roman"/>
              </a:rPr>
              <a:t>наполняемость интернет-сайтов медицинских организаций</a:t>
            </a:r>
            <a:r>
              <a:rPr b="0" lang="ru-RU" sz="1800" spc="-1" strike="noStrike" u="sng">
                <a:solidFill>
                  <a:srgbClr val="000000"/>
                </a:solidFill>
                <a:uFillTx/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- информация о работе отделения медицинской профилактики отсутствует, в списке вакансий сотрудников ОМП нет. Материалы профилактической направленности по ХНИЗ и формированию ЗОЖ редко обновляются. Отсутствует ссылка на сайт ГБУЗ ЦОЗиМП. Расписание врачей неактуально, сведения о сертификатах врачей требуют обновления, в разделе медицинских услуг нет упоминаний о диспансеризации определенных групп взрослого населения и профилактических медицинских осмотрах по приказу МЗ РФ №124н. На сайте МО нет сведений о ПМО и ДОГВН, нет расписания работы ОМП и (или) ЦЗ;</a:t>
            </a: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" charset="2"/>
              <a:buChar char=""/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недостаточный </a:t>
            </a:r>
            <a:r>
              <a:rPr b="1" lang="ru-RU" sz="1800" spc="-1" strike="noStrike" u="sng">
                <a:solidFill>
                  <a:srgbClr val="000000"/>
                </a:solidFill>
                <a:uFillTx/>
                <a:latin typeface="Times New Roman"/>
              </a:rPr>
              <a:t>внутренний контроль</a:t>
            </a:r>
            <a:r>
              <a:rPr b="0" lang="ru-RU" sz="1800" spc="-1" strike="noStrike" u="sng">
                <a:solidFill>
                  <a:srgbClr val="000000"/>
                </a:solidFill>
                <a:uFillTx/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– отсутствие проведения экспертизы качества проводимой диспансеризации и диспансерного наблюдения (2 группа здоровья) с анализом амбулаторных карт и учетно-отчетной документации;</a:t>
            </a: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" charset="2"/>
              <a:buChar char=""/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формальный подход к проведению </a:t>
            </a:r>
            <a:r>
              <a:rPr b="1" lang="ru-RU" sz="1800" spc="-1" strike="noStrike" u="sng">
                <a:solidFill>
                  <a:srgbClr val="000000"/>
                </a:solidFill>
                <a:uFillTx/>
                <a:latin typeface="Times New Roman"/>
              </a:rPr>
              <a:t>Школ здоровья</a:t>
            </a:r>
            <a:r>
              <a:rPr b="1" lang="ru-RU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для пациентов и их родственников (отсутствие журналов формы 038/у и графиков работы школ здоровья на информационных стендах) и к работе </a:t>
            </a:r>
            <a:r>
              <a:rPr b="1" lang="ru-RU" sz="1800" spc="-1" strike="noStrike" u="sng">
                <a:solidFill>
                  <a:srgbClr val="000000"/>
                </a:solidFill>
                <a:uFillTx/>
                <a:latin typeface="Times New Roman"/>
              </a:rPr>
              <a:t>кабинетов отказа от курения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, которые осуществляют деятельность, как правило, на функциональной основе.</a:t>
            </a: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31" name="Заголовок 2"/>
          <p:cNvSpPr txBox="1"/>
          <p:nvPr/>
        </p:nvSpPr>
        <p:spPr>
          <a:xfrm>
            <a:off x="179640" y="274680"/>
            <a:ext cx="8712720" cy="705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 fontScale="86000"/>
          </a:bodyPr>
          <a:p>
            <a:pPr algn="ctr">
              <a:lnSpc>
                <a:spcPct val="100000"/>
              </a:lnSpc>
            </a:pPr>
            <a:r>
              <a:rPr b="1" lang="ru-RU" sz="2400" spc="-1" strike="noStrike">
                <a:solidFill>
                  <a:srgbClr val="464646"/>
                </a:solidFill>
                <a:latin typeface="Times New Roman"/>
              </a:rPr>
              <a:t>Основные недостатки в работе по результатам выездных мероприятий. </a:t>
            </a:r>
            <a:endParaRPr b="0" lang="ru-RU" sz="24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Объект 1"/>
          <p:cNvSpPr txBox="1"/>
          <p:nvPr/>
        </p:nvSpPr>
        <p:spPr>
          <a:xfrm>
            <a:off x="457200" y="1481400"/>
            <a:ext cx="8229240" cy="5187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>
            <a:normAutofit fontScale="97000"/>
          </a:bodyPr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ru-RU" sz="2700" spc="-1" strike="noStrike">
                <a:solidFill>
                  <a:srgbClr val="000000"/>
                </a:solidFill>
                <a:latin typeface="Lucida Sans Unicode"/>
              </a:rPr>
              <a:t> </a:t>
            </a:r>
            <a:r>
              <a:rPr b="0" lang="ru-RU" sz="19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Согласно приказу Минздрава России от 29.10.2020 г. № 1177н</a:t>
            </a:r>
            <a:r>
              <a:rPr b="0" lang="ru-RU" sz="1900" spc="-1" strike="noStrike">
                <a:solidFill>
                  <a:srgbClr val="000000"/>
                </a:solidFill>
                <a:latin typeface="Times New Roman"/>
                <a:ea typeface="Calibri"/>
              </a:rPr>
              <a:t> основными </a:t>
            </a:r>
            <a:r>
              <a:rPr b="1" lang="ru-RU" sz="1900" spc="-1" strike="noStrike">
                <a:solidFill>
                  <a:srgbClr val="000000"/>
                </a:solidFill>
                <a:latin typeface="Times New Roman"/>
                <a:ea typeface="Calibri"/>
              </a:rPr>
              <a:t>функциями</a:t>
            </a:r>
            <a:r>
              <a:rPr b="0" lang="ru-RU" sz="1900" spc="-1" strike="noStrike">
                <a:solidFill>
                  <a:srgbClr val="000000"/>
                </a:solidFill>
                <a:latin typeface="Times New Roman"/>
                <a:ea typeface="Calibri"/>
              </a:rPr>
              <a:t> отделения (кабинета) медицинской профилактики для взрослых являются:</a:t>
            </a:r>
            <a:endParaRPr b="0" lang="ru-RU" sz="19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ru-RU" sz="1900" spc="-1" strike="noStrike">
                <a:solidFill>
                  <a:srgbClr val="000000"/>
                </a:solidFill>
                <a:latin typeface="Times New Roman"/>
                <a:ea typeface="Calibri"/>
              </a:rPr>
              <a:t>1) проведение мероприятий по профилактике неинфекционных заболеваний, в том числе являющихся основной причиной инвалидности и смертности населения;</a:t>
            </a:r>
            <a:endParaRPr b="0" lang="ru-RU" sz="19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ru-RU" sz="1900" spc="-1" strike="noStrike">
                <a:solidFill>
                  <a:srgbClr val="000000"/>
                </a:solidFill>
                <a:latin typeface="Times New Roman"/>
                <a:ea typeface="Calibri"/>
              </a:rPr>
              <a:t>2) организация и участие в проведении диспансеризации и профилактических медицинских осмотров взрослого населения;</a:t>
            </a:r>
            <a:endParaRPr b="0" lang="ru-RU" sz="19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ru-RU" sz="1900" spc="-1" strike="noStrike">
                <a:solidFill>
                  <a:srgbClr val="000000"/>
                </a:solidFill>
                <a:latin typeface="Times New Roman"/>
                <a:ea typeface="Calibri"/>
              </a:rPr>
              <a:t>3) мотивирование и участие в информировании граждан о проведении диспансеризации и профилактических медицинских осмотров;</a:t>
            </a:r>
            <a:endParaRPr b="0" lang="ru-RU" sz="19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ru-RU" sz="1900" spc="-1" strike="noStrike">
                <a:solidFill>
                  <a:srgbClr val="000000"/>
                </a:solidFill>
                <a:latin typeface="Times New Roman"/>
                <a:ea typeface="Calibri"/>
              </a:rPr>
              <a:t>4) ведение медицинской документации и отчетности в установленном порядке;</a:t>
            </a:r>
            <a:endParaRPr b="0" lang="ru-RU" sz="19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ru-RU" sz="1900" spc="-1" strike="noStrike">
                <a:solidFill>
                  <a:srgbClr val="000000"/>
                </a:solidFill>
                <a:latin typeface="Times New Roman"/>
                <a:ea typeface="Calibri"/>
              </a:rPr>
              <a:t>5) выполнение отдельных медицинских исследований при проведении диспансеризации и профилактических медицинских осмотров;</a:t>
            </a:r>
            <a:endParaRPr b="0" lang="ru-RU" sz="19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ru-RU" sz="1900" spc="-1" strike="noStrike">
                <a:solidFill>
                  <a:srgbClr val="000000"/>
                </a:solidFill>
                <a:latin typeface="Times New Roman"/>
                <a:ea typeface="Calibri"/>
              </a:rPr>
              <a:t>6) определение (диагностика) факторов риска развития неинфекционных заболеваний, выявление нарушений основных условий ведения здорового               образа жизни;</a:t>
            </a:r>
            <a:endParaRPr b="0" lang="ru-RU" sz="19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33" name="Заголовок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1" lang="ru-RU" sz="2800" spc="-1" strike="noStrike">
                <a:solidFill>
                  <a:srgbClr val="464646"/>
                </a:solidFill>
                <a:latin typeface="Times New Roman"/>
              </a:rPr>
              <a:t>Основные задачи </a:t>
            </a:r>
            <a:br/>
            <a:r>
              <a:rPr b="1" lang="ru-RU" sz="2800" spc="-1" strike="noStrike">
                <a:solidFill>
                  <a:srgbClr val="464646"/>
                </a:solidFill>
                <a:latin typeface="Times New Roman"/>
              </a:rPr>
              <a:t>подразделений медицинской профилактики</a:t>
            </a:r>
            <a:endParaRPr b="0" lang="ru-RU" sz="28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Объект 1"/>
          <p:cNvSpPr txBox="1"/>
          <p:nvPr/>
        </p:nvSpPr>
        <p:spPr>
          <a:xfrm>
            <a:off x="457200" y="1481400"/>
            <a:ext cx="8229240" cy="5187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>
            <a:normAutofit fontScale="49000"/>
          </a:bodyPr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Calibri"/>
              </a:rPr>
              <a:t>7) проведение мероприятий по коррекции факторов риска развития неинфекционных заболеваний, включая углубленное профилактическое консультирование, а также оказание медицинской помощи, направленной на прекращение потребления табака;</a:t>
            </a:r>
            <a:endParaRPr b="0" lang="ru-RU" sz="22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Calibri"/>
              </a:rPr>
              <a:t>8) направление пациентов в необходимых случаях к врачам-специалистам;</a:t>
            </a:r>
            <a:endParaRPr b="0" lang="ru-RU" sz="22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Calibri"/>
              </a:rPr>
              <a:t>9) диспансерное наблюдение, включая назначение лекарственных препаратов для коррекции дислипидемий, за гражданами, имеющими высокий риск развития сердечно-сосудистых заболеваний;</a:t>
            </a:r>
            <a:endParaRPr b="0" lang="ru-RU" sz="22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Calibri"/>
              </a:rPr>
              <a:t>10) повышение уровня знаний медицинских работников медицинской организации по вопросам профилактики неинфекционных заболеваний и формирования здорового образа жизни;</a:t>
            </a:r>
            <a:endParaRPr b="0" lang="ru-RU" sz="22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Calibri"/>
              </a:rPr>
              <a:t>11) обучение граждан правилам оказания первой помощи при жизнеугрожающих заболеваниях и их осложнениях;</a:t>
            </a:r>
            <a:endParaRPr b="0" lang="ru-RU" sz="22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Calibri"/>
              </a:rPr>
              <a:t>12) организация и участие в проведении мероприятий по пропаганде здорового образа жизни среди населения, а также информирование населения, о методах коррекции факторов риска неинфекционных заболеваний и профилактики их осложнений;</a:t>
            </a:r>
            <a:endParaRPr b="0" lang="ru-RU" sz="22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Calibri"/>
              </a:rPr>
              <a:t>13) участие в разработке и реализации мероприятий по профилактике неинфекционных заболеваний, формированию здорового образа жизни.</a:t>
            </a:r>
            <a:endParaRPr b="0" lang="ru-RU" sz="22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35" name="Заголовок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1" lang="ru-RU" sz="2800" spc="-1" strike="noStrike">
                <a:solidFill>
                  <a:srgbClr val="464646"/>
                </a:solidFill>
                <a:latin typeface="Times New Roman"/>
              </a:rPr>
              <a:t>Основные задачи </a:t>
            </a:r>
            <a:br/>
            <a:r>
              <a:rPr b="1" lang="ru-RU" sz="2800" spc="-1" strike="noStrike">
                <a:solidFill>
                  <a:srgbClr val="464646"/>
                </a:solidFill>
                <a:latin typeface="Times New Roman"/>
              </a:rPr>
              <a:t>подразделений медицинской профилактики</a:t>
            </a:r>
            <a:endParaRPr b="0" lang="ru-RU" sz="28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Объект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>
            <a:noAutofit/>
          </a:bodyPr>
          <a:p>
            <a:pPr marL="109800" algn="ctr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ctr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ctr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ctr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1" lang="ru-RU" sz="1800" spc="-1" strike="noStrike">
                <a:solidFill>
                  <a:srgbClr val="000000"/>
                </a:solidFill>
                <a:latin typeface="Times New Roman"/>
              </a:rPr>
              <a:t>Спасибо за внимание!</a:t>
            </a: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ctr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ctr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Юшкова Наталья Геннадьевна,</a:t>
            </a: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ctr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8 (861)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226-27-90, доб. 105,</a:t>
            </a: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ctr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8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(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918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)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15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-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86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-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555,</a:t>
            </a: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ctr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omo-medprof@miackuban.ru</a:t>
            </a: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Объект 1"/>
          <p:cNvSpPr txBox="1"/>
          <p:nvPr/>
        </p:nvSpPr>
        <p:spPr>
          <a:xfrm>
            <a:off x="457200" y="1772640"/>
            <a:ext cx="8229240" cy="4233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>
            <a:normAutofit fontScale="91000"/>
          </a:bodyPr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      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Важной частью работы службы медицинской профилактики является участие в  проведении профилактических медицинских осмотров и диспансеризации определенных групп взрослого населения.</a:t>
            </a: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      </a:t>
            </a: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      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По итогам диспансеризации определенных групп взрослого населения в Краснодарском крае в 2018-2019 годах план проведения диспансеризации был выполнен более чем на 100%:</a:t>
            </a: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"/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в 2018 году - на 101,6% (876 425 человек),</a:t>
            </a: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"/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в 2019 году – на 101,8% (941 083 человека).</a:t>
            </a: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     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В 2020 году в Краснодарском крае диспансеризация определенных групп взрослого населения проводилась только в первом квартале, в дальнейшем в связи с эпидемиологической ситуацией профилактические мероприятия были приостановлены. </a:t>
            </a: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    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Диспансеризацию в 2020 году прошли 244 066 человек, 24,7% от плана года.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	</a:t>
            </a: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00" name="Заголовок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1" lang="ru-RU" sz="2400" spc="-1" strike="noStrike">
                <a:solidFill>
                  <a:srgbClr val="464646"/>
                </a:solidFill>
                <a:latin typeface="Times New Roman"/>
              </a:rPr>
              <a:t>ПМО и диспансеризация</a:t>
            </a:r>
            <a:endParaRPr b="0" lang="ru-RU" sz="2400" spc="-1" strike="noStrike">
              <a:solidFill>
                <a:srgbClr val="000000"/>
              </a:solidFill>
              <a:latin typeface="Lucida Sans Unicode"/>
            </a:endParaRPr>
          </a:p>
        </p:txBody>
      </p:sp>
      <p:pic>
        <p:nvPicPr>
          <p:cNvPr id="101" name="Picture 2" descr=""/>
          <p:cNvPicPr/>
          <p:nvPr/>
        </p:nvPicPr>
        <p:blipFill>
          <a:blip r:embed="rId1"/>
          <a:stretch/>
        </p:blipFill>
        <p:spPr>
          <a:xfrm>
            <a:off x="323640" y="404640"/>
            <a:ext cx="647640" cy="647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Объект 1"/>
          <p:cNvSpPr txBox="1"/>
          <p:nvPr/>
        </p:nvSpPr>
        <p:spPr>
          <a:xfrm>
            <a:off x="611640" y="1124640"/>
            <a:ext cx="8074800" cy="5328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>
            <a:normAutofit fontScale="87000"/>
          </a:bodyPr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ru-RU" sz="1900" spc="-1" strike="noStrike">
                <a:solidFill>
                  <a:srgbClr val="000000"/>
                </a:solidFill>
                <a:latin typeface="Times New Roman"/>
              </a:rPr>
              <a:t>	</a:t>
            </a:r>
            <a:r>
              <a:rPr b="0" lang="ru-RU" sz="1900" spc="-1" strike="noStrike">
                <a:solidFill>
                  <a:srgbClr val="000000"/>
                </a:solidFill>
                <a:latin typeface="Times New Roman"/>
              </a:rPr>
              <a:t>По итогам диспансеризации отмечается некоторый рост качественных и количественных показателей в целом по Краснодарскому краю:</a:t>
            </a:r>
            <a:endParaRPr b="0" lang="ru-RU" sz="19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ru-RU" sz="1900" spc="-1" strike="noStrike">
                <a:solidFill>
                  <a:srgbClr val="000000"/>
                </a:solidFill>
                <a:latin typeface="Times New Roman"/>
              </a:rPr>
              <a:t>1. Вырос показатель </a:t>
            </a:r>
            <a:r>
              <a:rPr b="0" lang="ru-RU" sz="1900" spc="-1" strike="noStrike" u="sng">
                <a:solidFill>
                  <a:srgbClr val="000000"/>
                </a:solidFill>
                <a:uFillTx/>
                <a:latin typeface="Times New Roman"/>
              </a:rPr>
              <a:t>направления граждан на второй этап диспансеризации </a:t>
            </a:r>
            <a:r>
              <a:rPr b="0" lang="ru-RU" sz="1900" spc="-1" strike="noStrike">
                <a:solidFill>
                  <a:srgbClr val="000000"/>
                </a:solidFill>
                <a:latin typeface="Times New Roman"/>
              </a:rPr>
              <a:t>для уточнения диагноза с </a:t>
            </a:r>
            <a:r>
              <a:rPr b="1" lang="ru-RU" sz="1900" spc="-1" strike="noStrike">
                <a:solidFill>
                  <a:srgbClr val="000000"/>
                </a:solidFill>
                <a:latin typeface="Times New Roman"/>
              </a:rPr>
              <a:t>40%</a:t>
            </a:r>
            <a:r>
              <a:rPr b="0" lang="ru-RU" sz="1900" spc="-1" strike="noStrike">
                <a:solidFill>
                  <a:srgbClr val="000000"/>
                </a:solidFill>
                <a:latin typeface="Times New Roman"/>
              </a:rPr>
              <a:t> пациентов, прошедших первый этап в 2018 году (350 570 человек) до </a:t>
            </a:r>
            <a:r>
              <a:rPr b="1" lang="ru-RU" sz="1900" spc="-1" strike="noStrike">
                <a:solidFill>
                  <a:srgbClr val="000000"/>
                </a:solidFill>
                <a:latin typeface="Times New Roman"/>
              </a:rPr>
              <a:t>50%</a:t>
            </a:r>
            <a:r>
              <a:rPr b="0" lang="ru-RU" sz="1900" spc="-1" strike="noStrike">
                <a:solidFill>
                  <a:srgbClr val="000000"/>
                </a:solidFill>
                <a:latin typeface="Times New Roman"/>
              </a:rPr>
              <a:t> в 2019-2020 годах (471 303 человека и 122 016 человек соответственно). </a:t>
            </a:r>
            <a:r>
              <a:rPr b="1" lang="ru-RU" sz="1900" spc="-1" strike="noStrike">
                <a:solidFill>
                  <a:srgbClr val="000000"/>
                </a:solidFill>
                <a:latin typeface="Times New Roman"/>
              </a:rPr>
              <a:t>Целевой показатель – 60%.</a:t>
            </a:r>
            <a:endParaRPr b="0" lang="ru-RU" sz="19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ru-RU" sz="1900" spc="-1" strike="noStrike">
                <a:solidFill>
                  <a:srgbClr val="000000"/>
                </a:solidFill>
                <a:latin typeface="Times New Roman"/>
              </a:rPr>
              <a:t>2. </a:t>
            </a:r>
            <a:r>
              <a:rPr b="0" lang="ru-RU" sz="1900" spc="-1" strike="noStrike" u="sng">
                <a:solidFill>
                  <a:srgbClr val="000000"/>
                </a:solidFill>
                <a:uFillTx/>
                <a:latin typeface="Times New Roman"/>
              </a:rPr>
              <a:t>Завершили прохождение второго этапа</a:t>
            </a:r>
            <a:r>
              <a:rPr b="0" lang="ru-RU" sz="1900" spc="-1" strike="noStrike">
                <a:solidFill>
                  <a:srgbClr val="000000"/>
                </a:solidFill>
                <a:latin typeface="Times New Roman"/>
              </a:rPr>
              <a:t>:</a:t>
            </a:r>
            <a:endParaRPr b="0" lang="ru-RU" sz="19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"/>
              <a:tabLst>
                <a:tab algn="l" pos="0"/>
              </a:tabLst>
            </a:pPr>
            <a:r>
              <a:rPr b="0" lang="ru-RU" sz="1900" spc="-1" strike="noStrike">
                <a:solidFill>
                  <a:srgbClr val="000000"/>
                </a:solidFill>
                <a:latin typeface="Times New Roman"/>
              </a:rPr>
              <a:t>в 2018 году - </a:t>
            </a:r>
            <a:r>
              <a:rPr b="1" lang="ru-RU" sz="1900" spc="-1" strike="noStrike">
                <a:solidFill>
                  <a:srgbClr val="000000"/>
                </a:solidFill>
                <a:latin typeface="Times New Roman"/>
              </a:rPr>
              <a:t>85%</a:t>
            </a:r>
            <a:r>
              <a:rPr b="0" lang="ru-RU" sz="1900" spc="-1" strike="noStrike">
                <a:solidFill>
                  <a:srgbClr val="000000"/>
                </a:solidFill>
                <a:latin typeface="Times New Roman"/>
              </a:rPr>
              <a:t> от числа направленных на второй этап (297 984 человека);</a:t>
            </a:r>
            <a:endParaRPr b="0" lang="ru-RU" sz="19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ru-RU" sz="1900" spc="-1" strike="noStrike">
                <a:solidFill>
                  <a:srgbClr val="000000"/>
                </a:solidFill>
                <a:latin typeface="Times New Roman"/>
              </a:rPr>
              <a:t>в 2019 году - </a:t>
            </a:r>
            <a:r>
              <a:rPr b="1" lang="ru-RU" sz="1900" spc="-1" strike="noStrike">
                <a:solidFill>
                  <a:srgbClr val="000000"/>
                </a:solidFill>
                <a:latin typeface="Times New Roman"/>
              </a:rPr>
              <a:t>88,9%</a:t>
            </a:r>
            <a:r>
              <a:rPr b="0" lang="ru-RU" sz="1900" spc="-1" strike="noStrike">
                <a:solidFill>
                  <a:srgbClr val="000000"/>
                </a:solidFill>
                <a:latin typeface="Times New Roman"/>
              </a:rPr>
              <a:t> (419 161 человек).</a:t>
            </a:r>
            <a:r>
              <a:rPr b="1" lang="ru-RU" sz="1900" spc="-1" strike="noStrike">
                <a:solidFill>
                  <a:srgbClr val="000000"/>
                </a:solidFill>
                <a:latin typeface="Times New Roman"/>
              </a:rPr>
              <a:t> Целевой показатель – 82%.</a:t>
            </a:r>
            <a:endParaRPr b="0" lang="ru-RU" sz="19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ru-RU" sz="1900" spc="-1" strike="noStrike">
                <a:solidFill>
                  <a:srgbClr val="000000"/>
                </a:solidFill>
                <a:latin typeface="Times New Roman"/>
              </a:rPr>
              <a:t>3. Несколько уменьшилась доля граждан от числа прошедших диспансеризацию, признанных абсолютно здоровыми (</a:t>
            </a:r>
            <a:r>
              <a:rPr b="0" lang="ru-RU" sz="1900" spc="-1" strike="noStrike" u="sng">
                <a:solidFill>
                  <a:srgbClr val="000000"/>
                </a:solidFill>
                <a:uFillTx/>
                <a:latin typeface="Times New Roman"/>
              </a:rPr>
              <a:t>I группа здоровья</a:t>
            </a:r>
            <a:r>
              <a:rPr b="0" lang="ru-RU" sz="1900" spc="-1" strike="noStrike">
                <a:solidFill>
                  <a:srgbClr val="000000"/>
                </a:solidFill>
                <a:latin typeface="Times New Roman"/>
              </a:rPr>
              <a:t>), от </a:t>
            </a:r>
            <a:r>
              <a:rPr b="1" lang="ru-RU" sz="1900" spc="-1" strike="noStrike">
                <a:solidFill>
                  <a:srgbClr val="000000"/>
                </a:solidFill>
                <a:latin typeface="Times New Roman"/>
              </a:rPr>
              <a:t>31,5%</a:t>
            </a:r>
            <a:r>
              <a:rPr b="0" lang="ru-RU" sz="1900" spc="-1" strike="noStrike">
                <a:solidFill>
                  <a:srgbClr val="000000"/>
                </a:solidFill>
                <a:latin typeface="Times New Roman"/>
              </a:rPr>
              <a:t> в 2018 году  до </a:t>
            </a:r>
            <a:r>
              <a:rPr b="1" lang="ru-RU" sz="1900" spc="-1" strike="noStrike">
                <a:solidFill>
                  <a:srgbClr val="000000"/>
                </a:solidFill>
                <a:latin typeface="Times New Roman"/>
              </a:rPr>
              <a:t>26,8%</a:t>
            </a:r>
            <a:r>
              <a:rPr b="0" lang="ru-RU" sz="1900" spc="-1" strike="noStrike">
                <a:solidFill>
                  <a:srgbClr val="000000"/>
                </a:solidFill>
                <a:latin typeface="Times New Roman"/>
              </a:rPr>
              <a:t> в 2020 году.</a:t>
            </a:r>
            <a:endParaRPr b="0" lang="ru-RU" sz="19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ru-RU" sz="1900" spc="-1" strike="noStrike">
                <a:solidFill>
                  <a:srgbClr val="000000"/>
                </a:solidFill>
                <a:latin typeface="Times New Roman"/>
              </a:rPr>
              <a:t>4. Граждане с выявленными факторами риска и с высоким и очень высоким сердечно-сосудистым риском (</a:t>
            </a:r>
            <a:r>
              <a:rPr b="0" lang="ru-RU" sz="1900" spc="-1" strike="noStrike" u="sng">
                <a:solidFill>
                  <a:srgbClr val="000000"/>
                </a:solidFill>
                <a:uFillTx/>
                <a:latin typeface="Times New Roman"/>
              </a:rPr>
              <a:t>II группа здоровья</a:t>
            </a:r>
            <a:r>
              <a:rPr b="0" lang="ru-RU" sz="1900" spc="-1" strike="noStrike">
                <a:solidFill>
                  <a:srgbClr val="000000"/>
                </a:solidFill>
                <a:latin typeface="Times New Roman"/>
              </a:rPr>
              <a:t>) составляют в среднем </a:t>
            </a:r>
            <a:r>
              <a:rPr b="1" lang="ru-RU" sz="1900" spc="-1" strike="noStrike">
                <a:solidFill>
                  <a:srgbClr val="000000"/>
                </a:solidFill>
                <a:latin typeface="Times New Roman"/>
              </a:rPr>
              <a:t>20%</a:t>
            </a:r>
            <a:r>
              <a:rPr b="0" lang="ru-RU" sz="1900" spc="-1" strike="noStrike">
                <a:solidFill>
                  <a:srgbClr val="000000"/>
                </a:solidFill>
                <a:latin typeface="Times New Roman"/>
              </a:rPr>
              <a:t> от числа прошедших диспансеризацию.</a:t>
            </a:r>
            <a:endParaRPr b="0" lang="ru-RU" sz="19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ru-RU" sz="1900" spc="-1" strike="noStrike">
                <a:solidFill>
                  <a:srgbClr val="000000"/>
                </a:solidFill>
                <a:latin typeface="Times New Roman"/>
              </a:rPr>
              <a:t>5. Доля граждан </a:t>
            </a:r>
            <a:r>
              <a:rPr b="0" lang="ru-RU" sz="1900" spc="-1" strike="noStrike" u="sng">
                <a:solidFill>
                  <a:srgbClr val="000000"/>
                </a:solidFill>
                <a:uFillTx/>
                <a:latin typeface="Times New Roman"/>
              </a:rPr>
              <a:t>III-ей группы здоровья</a:t>
            </a:r>
            <a:r>
              <a:rPr b="0" lang="ru-RU" sz="1900" spc="-1" strike="noStrike">
                <a:solidFill>
                  <a:srgbClr val="000000"/>
                </a:solidFill>
                <a:latin typeface="Times New Roman"/>
              </a:rPr>
              <a:t> (имеющих хронические заболевания и подлежащих диспансерному наблюдению) увеличилась с </a:t>
            </a:r>
            <a:r>
              <a:rPr b="1" lang="ru-RU" sz="1900" spc="-1" strike="noStrike">
                <a:solidFill>
                  <a:srgbClr val="000000"/>
                </a:solidFill>
                <a:latin typeface="Times New Roman"/>
              </a:rPr>
              <a:t>46,3%</a:t>
            </a:r>
            <a:r>
              <a:rPr b="0" lang="ru-RU" sz="1900" spc="-1" strike="noStrike">
                <a:solidFill>
                  <a:srgbClr val="000000"/>
                </a:solidFill>
                <a:latin typeface="Times New Roman"/>
              </a:rPr>
              <a:t> в 2018 году до </a:t>
            </a:r>
            <a:r>
              <a:rPr b="1" lang="ru-RU" sz="1900" spc="-1" strike="noStrike">
                <a:solidFill>
                  <a:srgbClr val="000000"/>
                </a:solidFill>
                <a:latin typeface="Times New Roman"/>
              </a:rPr>
              <a:t>53,1%</a:t>
            </a:r>
            <a:r>
              <a:rPr b="0" lang="ru-RU" sz="1900" spc="-1" strike="noStrike">
                <a:solidFill>
                  <a:srgbClr val="000000"/>
                </a:solidFill>
                <a:latin typeface="Times New Roman"/>
              </a:rPr>
              <a:t> в 2020 году от числа лиц, прошедших диспансеризацию.</a:t>
            </a:r>
            <a:endParaRPr b="0" lang="ru-RU" sz="19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9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03" name="Заголовок 2"/>
          <p:cNvSpPr txBox="1"/>
          <p:nvPr/>
        </p:nvSpPr>
        <p:spPr>
          <a:xfrm>
            <a:off x="395640" y="26064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1" lang="ru-RU" sz="2800" spc="-1" strike="noStrike">
                <a:solidFill>
                  <a:srgbClr val="464646"/>
                </a:solidFill>
                <a:latin typeface="Times New Roman"/>
              </a:rPr>
              <a:t>Диспансеризация</a:t>
            </a:r>
            <a:endParaRPr b="0" lang="ru-RU" sz="2800" spc="-1" strike="noStrike">
              <a:solidFill>
                <a:srgbClr val="000000"/>
              </a:solidFill>
              <a:latin typeface="Lucida Sans Unicode"/>
            </a:endParaRPr>
          </a:p>
        </p:txBody>
      </p:sp>
      <p:pic>
        <p:nvPicPr>
          <p:cNvPr id="104" name="Picture 2" descr=""/>
          <p:cNvPicPr/>
          <p:nvPr/>
        </p:nvPicPr>
        <p:blipFill>
          <a:blip r:embed="rId1"/>
          <a:stretch/>
        </p:blipFill>
        <p:spPr>
          <a:xfrm>
            <a:off x="251640" y="260640"/>
            <a:ext cx="719640" cy="71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Объект 1"/>
          <p:cNvSpPr txBox="1"/>
          <p:nvPr/>
        </p:nvSpPr>
        <p:spPr>
          <a:xfrm>
            <a:off x="457200" y="1481400"/>
            <a:ext cx="8229240" cy="468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>
            <a:noAutofit/>
          </a:bodyPr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В рамках диспансеризации у граждан были выявлены факторы риска развития неинфекционных заболеваний:</a:t>
            </a: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в 2018 году - 1 714 222 фактора риска; в 2019 году - 2 026 736; в 2020 году -       484 251. В том числе:</a:t>
            </a: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" charset="2"/>
              <a:buChar char=""/>
              <a:tabLst>
                <a:tab algn="l" pos="0"/>
              </a:tabLst>
            </a:pP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риск </a:t>
            </a:r>
            <a:r>
              <a:rPr b="1" lang="ru-RU" sz="1600" spc="-1" strike="noStrike">
                <a:solidFill>
                  <a:srgbClr val="000000"/>
                </a:solidFill>
                <a:latin typeface="Times New Roman"/>
              </a:rPr>
              <a:t>пагубного потребления алкоголя 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определен у </a:t>
            </a:r>
            <a:r>
              <a:rPr b="1" lang="ru-RU" sz="1600" spc="-1" strike="noStrike">
                <a:solidFill>
                  <a:srgbClr val="000000"/>
                </a:solidFill>
                <a:latin typeface="Times New Roman"/>
              </a:rPr>
              <a:t>0,8%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 лиц, прошедших диспансеризацию:</a:t>
            </a:r>
            <a:endParaRPr b="0" lang="ru-RU" sz="16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" charset="2"/>
              <a:buChar char=""/>
              <a:tabLst>
                <a:tab algn="l" pos="0"/>
              </a:tabLst>
            </a:pPr>
            <a:r>
              <a:rPr b="1" lang="ru-RU" sz="1600" spc="-1" strike="noStrike">
                <a:solidFill>
                  <a:srgbClr val="000000"/>
                </a:solidFill>
                <a:latin typeface="Times New Roman"/>
              </a:rPr>
              <a:t>избыточная масса тела 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выявлена у </a:t>
            </a:r>
            <a:r>
              <a:rPr b="1" lang="ru-RU" sz="1600" spc="-1" strike="noStrike">
                <a:solidFill>
                  <a:srgbClr val="000000"/>
                </a:solidFill>
                <a:latin typeface="Times New Roman"/>
              </a:rPr>
              <a:t>24%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 лиц, прошедших диспансеризацию;</a:t>
            </a:r>
            <a:endParaRPr b="0" lang="ru-RU" sz="16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" charset="2"/>
              <a:buChar char=""/>
              <a:tabLst>
                <a:tab algn="l" pos="0"/>
              </a:tabLst>
            </a:pPr>
            <a:r>
              <a:rPr b="1" lang="ru-RU" sz="1600" spc="-1" strike="noStrike">
                <a:solidFill>
                  <a:srgbClr val="000000"/>
                </a:solidFill>
                <a:latin typeface="Times New Roman"/>
              </a:rPr>
              <a:t>низкая физическая активность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 была определена у </a:t>
            </a:r>
            <a:r>
              <a:rPr b="1" lang="ru-RU" sz="1600" spc="-1" strike="noStrike">
                <a:solidFill>
                  <a:srgbClr val="000000"/>
                </a:solidFill>
                <a:latin typeface="Times New Roman"/>
              </a:rPr>
              <a:t>35%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 граждан, прошедших диспансеризацию;</a:t>
            </a:r>
            <a:endParaRPr b="0" lang="ru-RU" sz="16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" charset="2"/>
              <a:buChar char=""/>
              <a:tabLst>
                <a:tab algn="l" pos="0"/>
              </a:tabLst>
            </a:pPr>
            <a:r>
              <a:rPr b="1" lang="ru-RU" sz="1600" spc="-1" strike="noStrike">
                <a:solidFill>
                  <a:srgbClr val="000000"/>
                </a:solidFill>
                <a:latin typeface="Times New Roman"/>
              </a:rPr>
              <a:t>высокий и очень высокий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1" lang="ru-RU" sz="1600" spc="-1" strike="noStrike">
                <a:solidFill>
                  <a:srgbClr val="000000"/>
                </a:solidFill>
                <a:latin typeface="Times New Roman"/>
              </a:rPr>
              <a:t>сердечно-сосудистый риск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 в процессе обследования был установлен в среднем у </a:t>
            </a:r>
            <a:r>
              <a:rPr b="1" lang="ru-RU" sz="1600" spc="-1" strike="noStrike">
                <a:solidFill>
                  <a:srgbClr val="000000"/>
                </a:solidFill>
                <a:latin typeface="Times New Roman"/>
              </a:rPr>
              <a:t>23,5%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 лиц, прошедших диспансеризацию. </a:t>
            </a:r>
            <a:endParaRPr b="0" lang="ru-RU" sz="16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Отмечено снижение показателей выявляемости некоторых факторов риска: </a:t>
            </a: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" charset="2"/>
              <a:buChar char=""/>
              <a:tabLst>
                <a:tab algn="l" pos="0"/>
              </a:tabLst>
            </a:pPr>
            <a:r>
              <a:rPr b="1" lang="ru-RU" sz="1600" spc="-1" strike="noStrike">
                <a:solidFill>
                  <a:srgbClr val="000000"/>
                </a:solidFill>
                <a:latin typeface="Times New Roman"/>
              </a:rPr>
              <a:t>повышение артериального давления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 – с  </a:t>
            </a:r>
            <a:r>
              <a:rPr b="1" lang="ru-RU" sz="1600" spc="-1" strike="noStrike">
                <a:solidFill>
                  <a:srgbClr val="000000"/>
                </a:solidFill>
                <a:latin typeface="Times New Roman"/>
              </a:rPr>
              <a:t>38,5%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 в 2019 году до </a:t>
            </a:r>
            <a:r>
              <a:rPr b="1" lang="ru-RU" sz="1600" spc="-1" strike="noStrike">
                <a:solidFill>
                  <a:srgbClr val="000000"/>
                </a:solidFill>
                <a:latin typeface="Times New Roman"/>
              </a:rPr>
              <a:t>34,9%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 в 2020 году; </a:t>
            </a:r>
            <a:endParaRPr b="0" lang="ru-RU" sz="16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" charset="2"/>
              <a:buChar char=""/>
              <a:tabLst>
                <a:tab algn="l" pos="0"/>
              </a:tabLst>
            </a:pPr>
            <a:r>
              <a:rPr b="1" lang="ru-RU" sz="1600" spc="-1" strike="noStrike">
                <a:solidFill>
                  <a:srgbClr val="000000"/>
                </a:solidFill>
                <a:latin typeface="Times New Roman"/>
              </a:rPr>
              <a:t>курение табака 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– с </a:t>
            </a:r>
            <a:r>
              <a:rPr b="1" lang="ru-RU" sz="1600" spc="-1" strike="noStrike">
                <a:solidFill>
                  <a:srgbClr val="000000"/>
                </a:solidFill>
                <a:latin typeface="Times New Roman"/>
              </a:rPr>
              <a:t>35,1%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 в 2019 году до </a:t>
            </a:r>
            <a:r>
              <a:rPr b="1" lang="ru-RU" sz="1600" spc="-1" strike="noStrike">
                <a:solidFill>
                  <a:srgbClr val="000000"/>
                </a:solidFill>
                <a:latin typeface="Times New Roman"/>
              </a:rPr>
              <a:t>30,1%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 в 2020 году;</a:t>
            </a:r>
            <a:endParaRPr b="0" lang="ru-RU" sz="16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" charset="2"/>
              <a:buChar char=""/>
              <a:tabLst>
                <a:tab algn="l" pos="0"/>
              </a:tabLst>
            </a:pPr>
            <a:r>
              <a:rPr b="1" lang="ru-RU" sz="1600" spc="-1" strike="noStrike">
                <a:solidFill>
                  <a:srgbClr val="000000"/>
                </a:solidFill>
                <a:latin typeface="Times New Roman"/>
              </a:rPr>
              <a:t>нерациональное питание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 – с </a:t>
            </a:r>
            <a:r>
              <a:rPr b="1" lang="ru-RU" sz="1600" spc="-1" strike="noStrike">
                <a:solidFill>
                  <a:srgbClr val="000000"/>
                </a:solidFill>
                <a:latin typeface="Times New Roman"/>
              </a:rPr>
              <a:t>36,8%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 в 2019 году до </a:t>
            </a:r>
            <a:r>
              <a:rPr b="1" lang="ru-RU" sz="1600" spc="-1" strike="noStrike">
                <a:solidFill>
                  <a:srgbClr val="000000"/>
                </a:solidFill>
                <a:latin typeface="Times New Roman"/>
              </a:rPr>
              <a:t>35,1%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 в 2020 году.</a:t>
            </a:r>
            <a:endParaRPr b="0" lang="ru-RU" sz="1600" spc="-1" strike="noStrike">
              <a:solidFill>
                <a:srgbClr val="000000"/>
              </a:solidFill>
              <a:latin typeface="Lucida Sans Unicode"/>
            </a:endParaRPr>
          </a:p>
          <a:p>
            <a:pPr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6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06" name="Заголовок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2400" spc="-1" strike="noStrike">
                <a:solidFill>
                  <a:srgbClr val="464646"/>
                </a:solidFill>
                <a:latin typeface="Times New Roman"/>
              </a:rPr>
              <a:t>Выявление факторов риска ХНИЗ в рамках диспансеризации</a:t>
            </a:r>
            <a:endParaRPr b="0" lang="ru-RU" sz="2400" spc="-1" strike="noStrike">
              <a:solidFill>
                <a:srgbClr val="000000"/>
              </a:solidFill>
              <a:latin typeface="Lucida Sans Unicode"/>
            </a:endParaRPr>
          </a:p>
        </p:txBody>
      </p:sp>
      <p:pic>
        <p:nvPicPr>
          <p:cNvPr id="107" name="Picture 2" descr=""/>
          <p:cNvPicPr/>
          <p:nvPr/>
        </p:nvPicPr>
        <p:blipFill>
          <a:blip r:embed="rId1"/>
          <a:stretch/>
        </p:blipFill>
        <p:spPr>
          <a:xfrm>
            <a:off x="251640" y="260640"/>
            <a:ext cx="719640" cy="71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Объект 1"/>
          <p:cNvSpPr txBox="1"/>
          <p:nvPr/>
        </p:nvSpPr>
        <p:spPr>
          <a:xfrm>
            <a:off x="827640" y="980640"/>
            <a:ext cx="7344360" cy="4176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>
            <a:noAutofit/>
          </a:bodyPr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	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За период 2018-2020 годов основными недостатками проведения диспансеризации в некоторых медицинских организациях являются:</a:t>
            </a: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1" lang="ru-RU" sz="1800" spc="-1" strike="noStrike" u="sng">
                <a:solidFill>
                  <a:srgbClr val="000000"/>
                </a:solidFill>
                <a:uFillTx/>
                <a:latin typeface="Times New Roman"/>
              </a:rPr>
              <a:t>1. Некорректная выявляемость факторов риска. </a:t>
            </a: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В 2018 году:</a:t>
            </a: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В 2019</a:t>
            </a: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году:</a:t>
            </a: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09" name="Заголовок 2"/>
          <p:cNvSpPr txBox="1"/>
          <p:nvPr/>
        </p:nvSpPr>
        <p:spPr>
          <a:xfrm>
            <a:off x="457200" y="44640"/>
            <a:ext cx="8229240" cy="791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464646"/>
                </a:solidFill>
                <a:latin typeface="Times New Roman"/>
              </a:rPr>
              <a:t>Основные недостатки проведения диспансеризации</a:t>
            </a:r>
            <a:endParaRPr b="0" lang="ru-RU" sz="2000" spc="-1" strike="noStrike">
              <a:solidFill>
                <a:srgbClr val="000000"/>
              </a:solidFill>
              <a:latin typeface="Lucida Sans Unicode"/>
            </a:endParaRPr>
          </a:p>
        </p:txBody>
      </p:sp>
      <p:pic>
        <p:nvPicPr>
          <p:cNvPr id="110" name="Picture 2" descr=""/>
          <p:cNvPicPr/>
          <p:nvPr/>
        </p:nvPicPr>
        <p:blipFill>
          <a:blip r:embed="rId1"/>
          <a:stretch/>
        </p:blipFill>
        <p:spPr>
          <a:xfrm>
            <a:off x="251640" y="260640"/>
            <a:ext cx="719640" cy="71964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111" name="Таблица 5"/>
          <p:cNvGraphicFramePr/>
          <p:nvPr/>
        </p:nvGraphicFramePr>
        <p:xfrm>
          <a:off x="843120" y="2565000"/>
          <a:ext cx="7843320" cy="777240"/>
        </p:xfrm>
        <a:graphic>
          <a:graphicData uri="http://schemas.openxmlformats.org/drawingml/2006/table">
            <a:tbl>
              <a:tblPr/>
              <a:tblGrid>
                <a:gridCol w="2144520"/>
                <a:gridCol w="1008000"/>
                <a:gridCol w="936000"/>
                <a:gridCol w="864000"/>
                <a:gridCol w="1064160"/>
                <a:gridCol w="846000"/>
                <a:gridCol w="980640"/>
              </a:tblGrid>
              <a:tr h="71676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МО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Кол.чел</a:t>
                      </a:r>
                      <a:endParaRPr b="0" lang="ru-RU" sz="16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Пов.АД</a:t>
                      </a:r>
                      <a:endParaRPr b="0" lang="ru-RU" sz="16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Пов. ИМТ</a:t>
                      </a:r>
                      <a:endParaRPr b="0" lang="ru-RU" sz="16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Курение</a:t>
                      </a:r>
                      <a:endParaRPr b="0" lang="ru-RU" sz="16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Низк. ФА</a:t>
                      </a:r>
                      <a:endParaRPr b="0" lang="ru-RU" sz="16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Нерац.питан.</a:t>
                      </a:r>
                      <a:endParaRPr b="0" lang="ru-RU" sz="16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</a:tr>
              <a:tr h="443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Лабинский р-н</a:t>
                      </a:r>
                      <a:endParaRPr b="0" lang="ru-RU" sz="16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15106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23,7%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9,9%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11,8%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21,2%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13,1%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</a:tr>
              <a:tr h="71676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Красноармейский р-н</a:t>
                      </a:r>
                      <a:endParaRPr b="0" lang="ru-RU" sz="16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16030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7,0%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28,2%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28,5%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27,7%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34,6%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  <a:tr h="443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Отрадненский р-н</a:t>
                      </a:r>
                      <a:endParaRPr b="0" lang="ru-RU" sz="16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9500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17,1%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26,4%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26,4%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28,3%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28,9%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</a:tr>
              <a:tr h="443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Г. Сочи</a:t>
                      </a:r>
                      <a:endParaRPr b="0" lang="ru-RU" sz="16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77079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17,1%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10,8%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14,2%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19,1%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18,2%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2" name="Таблица 6"/>
          <p:cNvGraphicFramePr/>
          <p:nvPr/>
        </p:nvGraphicFramePr>
        <p:xfrm>
          <a:off x="1844280" y="5360040"/>
          <a:ext cx="6287760" cy="1345320"/>
        </p:xfrm>
        <a:graphic>
          <a:graphicData uri="http://schemas.openxmlformats.org/drawingml/2006/table">
            <a:tbl>
              <a:tblPr/>
              <a:tblGrid>
                <a:gridCol w="2095920"/>
                <a:gridCol w="2095920"/>
                <a:gridCol w="2096280"/>
              </a:tblGrid>
              <a:tr h="45792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МО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Кол.чел</a:t>
                      </a:r>
                      <a:endParaRPr b="0" lang="ru-RU" sz="16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Пов.АД</a:t>
                      </a:r>
                      <a:endParaRPr b="0" lang="ru-RU" sz="16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</a:tr>
              <a:tr h="443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Динской р-н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25055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15,8%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</a:tr>
              <a:tr h="443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Ейский р-н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22159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14,6%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Объект 1"/>
          <p:cNvSpPr txBox="1"/>
          <p:nvPr/>
        </p:nvSpPr>
        <p:spPr>
          <a:xfrm>
            <a:off x="827640" y="720000"/>
            <a:ext cx="7344360" cy="4176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>
            <a:noAutofit/>
          </a:bodyPr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	</a:t>
            </a:r>
            <a:r>
              <a:rPr b="1" lang="ru-RU" sz="1800" spc="-1" strike="noStrike" u="sng">
                <a:solidFill>
                  <a:srgbClr val="000000"/>
                </a:solidFill>
                <a:uFillTx/>
                <a:latin typeface="Times New Roman"/>
              </a:rPr>
              <a:t> </a:t>
            </a:r>
            <a:r>
              <a:rPr b="1" lang="ru-RU" sz="1800" spc="-1" strike="noStrike" u="sng">
                <a:solidFill>
                  <a:srgbClr val="000000"/>
                </a:solidFill>
                <a:uFillTx/>
                <a:latin typeface="Times New Roman"/>
              </a:rPr>
              <a:t>Некорректная выявляемость факторов риска. </a:t>
            </a: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В 2020 году:</a:t>
            </a: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14" name="Заголовок 2"/>
          <p:cNvSpPr txBox="1"/>
          <p:nvPr/>
        </p:nvSpPr>
        <p:spPr>
          <a:xfrm>
            <a:off x="457200" y="44640"/>
            <a:ext cx="8229240" cy="791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464646"/>
                </a:solidFill>
                <a:latin typeface="Times New Roman"/>
              </a:rPr>
              <a:t>Основные недостатки проведения диспансеризации</a:t>
            </a:r>
            <a:endParaRPr b="0" lang="ru-RU" sz="2000" spc="-1" strike="noStrike">
              <a:solidFill>
                <a:srgbClr val="000000"/>
              </a:solidFill>
              <a:latin typeface="Lucida Sans Unicode"/>
            </a:endParaRPr>
          </a:p>
        </p:txBody>
      </p:sp>
      <p:pic>
        <p:nvPicPr>
          <p:cNvPr id="115" name="Picture 2" descr=""/>
          <p:cNvPicPr/>
          <p:nvPr/>
        </p:nvPicPr>
        <p:blipFill>
          <a:blip r:embed="rId1"/>
          <a:stretch/>
        </p:blipFill>
        <p:spPr>
          <a:xfrm>
            <a:off x="251640" y="260640"/>
            <a:ext cx="719640" cy="71964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116" name="Таблица 5"/>
          <p:cNvGraphicFramePr/>
          <p:nvPr/>
        </p:nvGraphicFramePr>
        <p:xfrm>
          <a:off x="795600" y="1354320"/>
          <a:ext cx="7842960" cy="5139360"/>
        </p:xfrm>
        <a:graphic>
          <a:graphicData uri="http://schemas.openxmlformats.org/drawingml/2006/table">
            <a:tbl>
              <a:tblPr/>
              <a:tblGrid>
                <a:gridCol w="2524320"/>
                <a:gridCol w="792000"/>
                <a:gridCol w="936000"/>
                <a:gridCol w="864000"/>
                <a:gridCol w="900000"/>
                <a:gridCol w="846000"/>
                <a:gridCol w="981000"/>
              </a:tblGrid>
              <a:tr h="71676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МО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Кол.чел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Пов.АД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Пов. ИМТ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Курение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Низк. ФА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Нерац.питан.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</a:tr>
              <a:tr h="443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Красноармейская ЦРБ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4968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21,5%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18,0%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19,3%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24,7%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24,6%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</a:tr>
              <a:tr h="443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ГП №8 г. Краснодара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2049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4,5%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2,4%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4,4%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1,9%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4,2%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  <a:tr h="443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ГП №14 г. Краснодара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1067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14,5%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1,2%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28,8%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13,1%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45,1%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</a:tr>
              <a:tr h="443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ГП №15 г. Краснодара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3084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29,6%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8,2%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4,2%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16,7%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22,5%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  <a:tr h="443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ГП №16 г. Краснодара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2150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5,5%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12,5%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8,2%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14,2%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13,3%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</a:tr>
              <a:tr h="443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ГП №19 г. Краснодара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3305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26,3%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6,9%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30,7%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43,7%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  <a:tr h="443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Темрюкская ЦРБ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4836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5,1%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12,1%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19,6%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11,2%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</a:tr>
              <a:tr h="443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ГБ №1 г. Сочи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1768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4,0%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2,7%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0,6%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1,0%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1,0%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  <a:tr h="443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ГБ №3 г. Сочи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543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0,7%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3,5%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</a:tr>
              <a:tr h="443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ГБ №4 г. Сочи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586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6,0%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4,1%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5,3%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8,9%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5,6%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  <a:tr h="443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ГБ №8 г. Сочи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212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23,1%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23,1%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39,2%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40,6%</a:t>
                      </a:r>
                      <a:endParaRPr b="0" lang="ru-RU" sz="14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Объект 1"/>
          <p:cNvSpPr txBox="1"/>
          <p:nvPr/>
        </p:nvSpPr>
        <p:spPr>
          <a:xfrm>
            <a:off x="827640" y="980640"/>
            <a:ext cx="7344360" cy="4392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>
            <a:noAutofit/>
          </a:bodyPr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1" lang="ru-RU" sz="1700" spc="-1" strike="noStrike" u="sng">
                <a:solidFill>
                  <a:srgbClr val="000000"/>
                </a:solidFill>
                <a:uFillTx/>
                <a:latin typeface="Times New Roman"/>
              </a:rPr>
              <a:t>2. Низкая выявляемость НИЗ (БСК, ЗНО, сахарный диабет, хронические болезни легких). </a:t>
            </a:r>
            <a:endParaRPr b="0" lang="ru-RU" sz="17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ru-RU" sz="1700" spc="-1" strike="noStrike">
                <a:solidFill>
                  <a:srgbClr val="000000"/>
                </a:solidFill>
                <a:latin typeface="Times New Roman"/>
              </a:rPr>
              <a:t>В 2019 году по результатам диспансеризации в среднем по краю первичная выявляемость ЗНО составила </a:t>
            </a:r>
            <a:r>
              <a:rPr b="1" lang="ru-RU" sz="1700" spc="-1" strike="noStrike">
                <a:solidFill>
                  <a:srgbClr val="000000"/>
                </a:solidFill>
                <a:latin typeface="Times New Roman"/>
              </a:rPr>
              <a:t>0,4 </a:t>
            </a:r>
            <a:r>
              <a:rPr b="0" lang="ru-RU" sz="1700" spc="-1" strike="noStrike">
                <a:solidFill>
                  <a:srgbClr val="000000"/>
                </a:solidFill>
                <a:latin typeface="Times New Roman"/>
              </a:rPr>
              <a:t>на 100, БСК - </a:t>
            </a:r>
            <a:r>
              <a:rPr b="1" lang="ru-RU" sz="1700" spc="-1" strike="noStrike">
                <a:solidFill>
                  <a:srgbClr val="000000"/>
                </a:solidFill>
                <a:latin typeface="Times New Roman"/>
                <a:ea typeface="Calibri"/>
              </a:rPr>
              <a:t>111</a:t>
            </a:r>
            <a:r>
              <a:rPr b="0" lang="ru-RU" sz="1700" spc="-1" strike="noStrike">
                <a:solidFill>
                  <a:srgbClr val="000000"/>
                </a:solidFill>
                <a:latin typeface="Times New Roman"/>
                <a:ea typeface="Calibri"/>
              </a:rPr>
              <a:t> на 1000 прошедших диспансеризацию, ИБС – </a:t>
            </a:r>
            <a:r>
              <a:rPr b="1" lang="ru-RU" sz="1700" spc="-1" strike="noStrike">
                <a:solidFill>
                  <a:srgbClr val="000000"/>
                </a:solidFill>
                <a:latin typeface="Times New Roman"/>
                <a:ea typeface="Calibri"/>
              </a:rPr>
              <a:t>19,3</a:t>
            </a:r>
            <a:r>
              <a:rPr b="0" lang="ru-RU" sz="1700" spc="-1" strike="noStrike">
                <a:solidFill>
                  <a:srgbClr val="000000"/>
                </a:solidFill>
                <a:latin typeface="Times New Roman"/>
                <a:ea typeface="Calibri"/>
              </a:rPr>
              <a:t> на 1000, СД – </a:t>
            </a:r>
            <a:r>
              <a:rPr b="1" lang="ru-RU" sz="1700" spc="-1" strike="noStrike">
                <a:solidFill>
                  <a:srgbClr val="000000"/>
                </a:solidFill>
                <a:latin typeface="Times New Roman"/>
                <a:ea typeface="Calibri"/>
              </a:rPr>
              <a:t>7,9</a:t>
            </a:r>
            <a:r>
              <a:rPr b="0" lang="ru-RU" sz="1700" spc="-1" strike="noStrike">
                <a:solidFill>
                  <a:srgbClr val="000000"/>
                </a:solidFill>
                <a:latin typeface="Times New Roman"/>
                <a:ea typeface="Calibri"/>
              </a:rPr>
              <a:t> на 1000, ХОБЛ – </a:t>
            </a:r>
            <a:r>
              <a:rPr b="1" lang="ru-RU" sz="1700" spc="-1" strike="noStrike">
                <a:solidFill>
                  <a:srgbClr val="000000"/>
                </a:solidFill>
                <a:latin typeface="Times New Roman"/>
                <a:ea typeface="Calibri"/>
              </a:rPr>
              <a:t>2,3</a:t>
            </a:r>
            <a:r>
              <a:rPr b="0" lang="ru-RU" sz="1700" spc="-1" strike="noStrike">
                <a:solidFill>
                  <a:srgbClr val="000000"/>
                </a:solidFill>
                <a:latin typeface="Times New Roman"/>
                <a:ea typeface="Calibri"/>
              </a:rPr>
              <a:t> на 1000.</a:t>
            </a:r>
            <a:endParaRPr b="0" lang="ru-RU" sz="17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ru-RU" sz="1700" spc="-1" strike="noStrike">
                <a:solidFill>
                  <a:srgbClr val="000000"/>
                </a:solidFill>
                <a:latin typeface="Times New Roman"/>
                <a:ea typeface="Calibri"/>
              </a:rPr>
              <a:t>Выявлено впервые (по табл. 5001 формы №131/о):</a:t>
            </a:r>
            <a:endParaRPr b="0" lang="ru-RU" sz="17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18" name="Заголовок 2"/>
          <p:cNvSpPr txBox="1"/>
          <p:nvPr/>
        </p:nvSpPr>
        <p:spPr>
          <a:xfrm>
            <a:off x="457200" y="44640"/>
            <a:ext cx="8229240" cy="791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464646"/>
                </a:solidFill>
                <a:latin typeface="Times New Roman"/>
              </a:rPr>
              <a:t>Основные недостатки проведения диспансеризации</a:t>
            </a:r>
            <a:endParaRPr b="0" lang="ru-RU" sz="2000" spc="-1" strike="noStrike">
              <a:solidFill>
                <a:srgbClr val="000000"/>
              </a:solidFill>
              <a:latin typeface="Lucida Sans Unicode"/>
            </a:endParaRPr>
          </a:p>
        </p:txBody>
      </p:sp>
      <p:pic>
        <p:nvPicPr>
          <p:cNvPr id="119" name="Picture 2" descr=""/>
          <p:cNvPicPr/>
          <p:nvPr/>
        </p:nvPicPr>
        <p:blipFill>
          <a:blip r:embed="rId1"/>
          <a:stretch/>
        </p:blipFill>
        <p:spPr>
          <a:xfrm>
            <a:off x="251640" y="260640"/>
            <a:ext cx="719640" cy="71964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120" name="Таблица 3"/>
          <p:cNvGraphicFramePr/>
          <p:nvPr/>
        </p:nvGraphicFramePr>
        <p:xfrm>
          <a:off x="866160" y="3079800"/>
          <a:ext cx="7704360" cy="2966400"/>
        </p:xfrm>
        <a:graphic>
          <a:graphicData uri="http://schemas.openxmlformats.org/drawingml/2006/table">
            <a:tbl>
              <a:tblPr/>
              <a:tblGrid>
                <a:gridCol w="2571840"/>
                <a:gridCol w="1194120"/>
                <a:gridCol w="899640"/>
                <a:gridCol w="1304640"/>
                <a:gridCol w="872280"/>
                <a:gridCol w="861840"/>
              </a:tblGrid>
              <a:tr h="75456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Муниципальное образование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чел.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ЗНО (на 100)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БСК/ИБС (на 1000)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СД (на 1000)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ХОБЛ (на 1000)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</a:tr>
              <a:tr h="443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Ейский р-н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22159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0,1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22,2/4,3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3,3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</a:tr>
              <a:tr h="443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Калининский р-н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8346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0,1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30,8/2,5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16,4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  <a:tr h="443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Каневский р-н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16704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0,1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7,2/1,5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0,4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</a:tr>
              <a:tr h="443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Лабинский р-н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16231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0,03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8,1/3,1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2,8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0,6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  <a:tr h="443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Г. Новороссийск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47312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0,1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87,6/7,5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6,5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1,2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</a:tr>
              <a:tr h="443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Г. Сочи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80020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0,1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83,6/3,3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0,5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  <a:tr h="3142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Крыловский р-н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5982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8/0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7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b="0" lang="ru-RU" sz="17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Объект 1"/>
          <p:cNvSpPr txBox="1"/>
          <p:nvPr/>
        </p:nvSpPr>
        <p:spPr>
          <a:xfrm>
            <a:off x="827640" y="1196640"/>
            <a:ext cx="7344360" cy="4176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>
            <a:noAutofit/>
          </a:bodyPr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1" lang="ru-RU" sz="1800" spc="-1" strike="noStrike" u="sng">
                <a:solidFill>
                  <a:srgbClr val="000000"/>
                </a:solidFill>
                <a:uFillTx/>
                <a:latin typeface="Times New Roman"/>
              </a:rPr>
              <a:t>3. Пациентам с впервые выявленными ХНИЗ диспансерное наблюдение установлено ниже 80% случаев. </a:t>
            </a: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В 2018 году – Гулькевичский, Калининский, Крымский, Северский, Темрюкский районы, г. Сочи. В 2019 году:</a:t>
            </a: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2" name="Заголовок 2"/>
          <p:cNvSpPr txBox="1"/>
          <p:nvPr/>
        </p:nvSpPr>
        <p:spPr>
          <a:xfrm>
            <a:off x="457200" y="44640"/>
            <a:ext cx="8229240" cy="107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Основные недостатки проведения диспансеризации</a:t>
            </a:r>
            <a:endParaRPr b="0" lang="ru-RU" sz="2000" spc="-1" strike="noStrike">
              <a:solidFill>
                <a:srgbClr val="000000"/>
              </a:solidFill>
              <a:latin typeface="Lucida Sans Unicode"/>
            </a:endParaRPr>
          </a:p>
        </p:txBody>
      </p:sp>
      <p:pic>
        <p:nvPicPr>
          <p:cNvPr id="123" name="Picture 2" descr=""/>
          <p:cNvPicPr/>
          <p:nvPr/>
        </p:nvPicPr>
        <p:blipFill>
          <a:blip r:embed="rId1"/>
          <a:stretch/>
        </p:blipFill>
        <p:spPr>
          <a:xfrm>
            <a:off x="251640" y="260640"/>
            <a:ext cx="719640" cy="71964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124" name="Таблица 4"/>
          <p:cNvGraphicFramePr/>
          <p:nvPr/>
        </p:nvGraphicFramePr>
        <p:xfrm>
          <a:off x="810000" y="2637000"/>
          <a:ext cx="7714800" cy="2966400"/>
        </p:xfrm>
        <a:graphic>
          <a:graphicData uri="http://schemas.openxmlformats.org/drawingml/2006/table">
            <a:tbl>
              <a:tblPr/>
              <a:tblGrid>
                <a:gridCol w="2609640"/>
                <a:gridCol w="1584000"/>
                <a:gridCol w="1440000"/>
                <a:gridCol w="1368000"/>
                <a:gridCol w="713160"/>
              </a:tblGrid>
              <a:tr h="10796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Муниципальное образование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прошедших диспансеризацию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Выявлено впервые ХНИЗ всего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Установлено Д-наблюден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</a:tr>
              <a:tr h="443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Г. Армавир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27782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2218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1563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70,5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</a:tr>
              <a:tr h="443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Гулькевичский р-н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15908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6152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4346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70,6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  <a:tr h="443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Ейский р-н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22159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598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184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30,8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</a:tr>
              <a:tr h="443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Северский р-н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18519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1460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653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44,7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  <a:tr h="443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Г. Сочи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80020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7081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4471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63,1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</a:tr>
              <a:tr h="443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Темрюкский р-н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19401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824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420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51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  <a:tr h="443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Щербиновский р-н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6216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585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335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57,3</a:t>
                      </a:r>
                      <a:endParaRPr b="0" lang="ru-RU" sz="1800" spc="-1" strike="noStrike">
                        <a:latin typeface="Times New Roman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Объект 1"/>
          <p:cNvSpPr txBox="1"/>
          <p:nvPr/>
        </p:nvSpPr>
        <p:spPr>
          <a:xfrm>
            <a:off x="827640" y="1196640"/>
            <a:ext cx="8064360" cy="5400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>
            <a:noAutofit/>
          </a:bodyPr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1" lang="ru-RU" sz="1800" spc="-1" strike="noStrike" u="sng">
                <a:solidFill>
                  <a:srgbClr val="000000"/>
                </a:solidFill>
                <a:uFillTx/>
                <a:latin typeface="Times New Roman"/>
              </a:rPr>
              <a:t>4. Отсутствие внутреннего контроля качества проведения ПМО и диспансеризации или его недостаточный уровень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, по результатам анализа отчетных форм №131/о и по результатам выездов в медицинские организации с организационно-методической помощью. Например,</a:t>
            </a: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SimSun"/>
              </a:rPr>
              <a:t>в </a:t>
            </a:r>
            <a:r>
              <a:rPr b="1" lang="ru-RU" sz="1800" spc="-1" strike="noStrike" u="sng">
                <a:solidFill>
                  <a:srgbClr val="000000"/>
                </a:solidFill>
                <a:uFillTx/>
                <a:latin typeface="Times New Roman"/>
                <a:ea typeface="SimSun"/>
              </a:rPr>
              <a:t>Калининском</a:t>
            </a:r>
            <a:r>
              <a:rPr b="0" lang="ru-RU" sz="1800" spc="-1" strike="noStrike" u="sng">
                <a:solidFill>
                  <a:srgbClr val="000000"/>
                </a:solidFill>
                <a:uFillTx/>
                <a:latin typeface="Times New Roman"/>
                <a:ea typeface="SimSun"/>
              </a:rPr>
              <a:t> </a:t>
            </a:r>
            <a:r>
              <a:rPr b="1" lang="ru-RU" sz="1800" spc="-1" strike="noStrike" u="sng">
                <a:solidFill>
                  <a:srgbClr val="000000"/>
                </a:solidFill>
                <a:uFillTx/>
                <a:latin typeface="Times New Roman"/>
                <a:ea typeface="SimSun"/>
              </a:rPr>
              <a:t>районе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SimSun"/>
              </a:rPr>
              <a:t> в 2018-2019 годах </a:t>
            </a:r>
            <a:r>
              <a:rPr b="1" lang="ru-RU" sz="1800" spc="-1" strike="noStrike">
                <a:solidFill>
                  <a:srgbClr val="000000"/>
                </a:solidFill>
                <a:latin typeface="Times New Roman"/>
                <a:ea typeface="SimSun"/>
              </a:rPr>
              <a:t>не выполнен план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SimSun"/>
              </a:rPr>
              <a:t> диспансеризации (98,1% и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94,6% соответственно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SimSun"/>
              </a:rPr>
              <a:t>).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Отмечается низкий уровень качества проведения назначенных исследований: при проведении в 2019-2020 годах ДСБА, колоноскопий, ЭФГДС не выявлено ни одного случая патологии по результатам всех исследований;</a:t>
            </a: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   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в</a:t>
            </a:r>
            <a:r>
              <a:rPr b="1" lang="ru-RU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b="1" lang="ru-RU" sz="1800" spc="-1" strike="noStrike" u="sng">
                <a:solidFill>
                  <a:srgbClr val="000000"/>
                </a:solidFill>
                <a:uFillTx/>
                <a:latin typeface="Times New Roman"/>
                <a:ea typeface="Calibri"/>
              </a:rPr>
              <a:t>Крыловском районе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 п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SimSun"/>
              </a:rPr>
              <a:t>оказатель направления на второй этап диспансеризации снизился с 32,2% в 2018 году (среднекраевой – 50%) до 1,5% в 2020 году; н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а УПК было направлено всего </a:t>
            </a:r>
            <a:r>
              <a:rPr b="1" lang="ru-RU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16,5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% лиц 2-3 групп здоровья в 2019 году (среднекраевой – 70%) и </a:t>
            </a:r>
            <a:r>
              <a:rPr b="1" lang="ru-RU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1,7%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 в 2020 году; 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II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 группа здоровья в  2019 году  составила всего </a:t>
            </a:r>
            <a:r>
              <a:rPr b="1" lang="ru-RU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6,1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% (по краю – 21%), 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III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 группа здоровья составила </a:t>
            </a:r>
            <a:r>
              <a:rPr b="1" lang="ru-RU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67,9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% (по краю – 50,6%); в 2020 году – </a:t>
            </a:r>
            <a:r>
              <a:rPr b="1" lang="ru-RU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3,3%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 и </a:t>
            </a:r>
            <a:r>
              <a:rPr b="1" lang="ru-RU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81,6%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 соответственно;</a:t>
            </a: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   </a:t>
            </a: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6" name="Заголовок 2"/>
          <p:cNvSpPr txBox="1"/>
          <p:nvPr/>
        </p:nvSpPr>
        <p:spPr>
          <a:xfrm>
            <a:off x="457200" y="44640"/>
            <a:ext cx="8229240" cy="107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Основные недостатки проведения диспансеризации</a:t>
            </a:r>
            <a:endParaRPr b="0" lang="ru-RU" sz="2000" spc="-1" strike="noStrike">
              <a:solidFill>
                <a:srgbClr val="000000"/>
              </a:solidFill>
              <a:latin typeface="Lucida Sans Unicode"/>
            </a:endParaRPr>
          </a:p>
        </p:txBody>
      </p:sp>
      <p:pic>
        <p:nvPicPr>
          <p:cNvPr id="127" name="Picture 2" descr=""/>
          <p:cNvPicPr/>
          <p:nvPr/>
        </p:nvPicPr>
        <p:blipFill>
          <a:blip r:embed="rId1"/>
          <a:stretch/>
        </p:blipFill>
        <p:spPr>
          <a:xfrm>
            <a:off x="251640" y="260640"/>
            <a:ext cx="719640" cy="71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1136</TotalTime>
  <Application>LibreOffice/7.1.2.2$Windows_x86 LibreOffice_project/8a45595d069ef5570103caea1b71cc9d82b2aae4</Application>
  <AppVersion>15.0000</AppVersion>
  <Words>1602</Words>
  <Paragraphs>336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2021-04-21T13:51:22Z</dcterms:created>
  <dc:creator>Вяликова Наталия</dc:creator>
  <dc:description/>
  <dc:language>ru-RU</dc:language>
  <cp:lastModifiedBy/>
  <cp:lastPrinted>2021-04-23T13:39:04Z</cp:lastPrinted>
  <dcterms:modified xsi:type="dcterms:W3CDTF">2021-04-30T09:11:51Z</dcterms:modified>
  <cp:revision>165</cp:revision>
  <dc:subject/>
  <dc:title>Реализация муниципальных и корпоративных программ «Укрепление общественного здоровья»  в Краснодарском крае 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Экран (4:3)</vt:lpwstr>
  </property>
  <property fmtid="{D5CDD505-2E9C-101B-9397-08002B2CF9AE}" pid="3" name="Slides">
    <vt:i4>14</vt:i4>
  </property>
</Properties>
</file>